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6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8.xml" ContentType="application/vnd.openxmlformats-officedocument.presentationml.notesSlide+xml"/>
  <Override PartName="/ppt/charts/chart20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9.xml" ContentType="application/vnd.openxmlformats-officedocument.presentationml.notesSlide+xml"/>
  <Override PartName="/ppt/charts/chart21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2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0.xml" ContentType="application/vnd.openxmlformats-officedocument.presentationml.notesSlide+xml"/>
  <Override PartName="/ppt/charts/chart23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1.xml" ContentType="application/vnd.openxmlformats-officedocument.presentationml.notesSlide+xml"/>
  <Override PartName="/ppt/charts/chart2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5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7.xml" ContentType="application/vnd.openxmlformats-officedocument.drawingml.chartshape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62" r:id="rId2"/>
    <p:sldId id="384" r:id="rId3"/>
    <p:sldId id="456" r:id="rId4"/>
    <p:sldId id="430" r:id="rId5"/>
    <p:sldId id="424" r:id="rId6"/>
    <p:sldId id="466" r:id="rId7"/>
    <p:sldId id="467" r:id="rId8"/>
    <p:sldId id="393" r:id="rId9"/>
    <p:sldId id="462" r:id="rId10"/>
    <p:sldId id="461" r:id="rId11"/>
    <p:sldId id="460" r:id="rId12"/>
    <p:sldId id="471" r:id="rId13"/>
    <p:sldId id="426" r:id="rId14"/>
    <p:sldId id="428" r:id="rId15"/>
    <p:sldId id="454" r:id="rId16"/>
    <p:sldId id="451" r:id="rId17"/>
    <p:sldId id="469" r:id="rId18"/>
    <p:sldId id="465" r:id="rId19"/>
    <p:sldId id="463" r:id="rId20"/>
    <p:sldId id="450" r:id="rId21"/>
    <p:sldId id="468" r:id="rId22"/>
    <p:sldId id="452" r:id="rId23"/>
    <p:sldId id="448" r:id="rId24"/>
    <p:sldId id="478" r:id="rId25"/>
    <p:sldId id="395" r:id="rId26"/>
    <p:sldId id="409" r:id="rId27"/>
    <p:sldId id="477" r:id="rId28"/>
    <p:sldId id="479" r:id="rId29"/>
    <p:sldId id="474" r:id="rId30"/>
    <p:sldId id="438" r:id="rId31"/>
    <p:sldId id="472" r:id="rId32"/>
    <p:sldId id="483" r:id="rId33"/>
    <p:sldId id="473" r:id="rId34"/>
    <p:sldId id="480" r:id="rId35"/>
    <p:sldId id="476" r:id="rId36"/>
    <p:sldId id="349" r:id="rId37"/>
    <p:sldId id="348" r:id="rId38"/>
    <p:sldId id="481" r:id="rId39"/>
    <p:sldId id="482" r:id="rId40"/>
    <p:sldId id="416" r:id="rId41"/>
    <p:sldId id="266" r:id="rId42"/>
    <p:sldId id="311" r:id="rId43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31957B"/>
    <a:srgbClr val="D4782C"/>
    <a:srgbClr val="125C43"/>
    <a:srgbClr val="7160A8"/>
    <a:srgbClr val="5767B4"/>
    <a:srgbClr val="8064A2"/>
    <a:srgbClr val="000000"/>
    <a:srgbClr val="68220C"/>
    <a:srgbClr val="7131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83515" autoAdjust="0"/>
  </p:normalViewPr>
  <p:slideViewPr>
    <p:cSldViewPr snapToGrid="0">
      <p:cViewPr varScale="1">
        <p:scale>
          <a:sx n="71" d="100"/>
          <a:sy n="71" d="100"/>
        </p:scale>
        <p:origin x="1675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4845"/>
    </p:cViewPr>
  </p:sorterViewPr>
  <p:notesViewPr>
    <p:cSldViewPr snapToGrid="0">
      <p:cViewPr varScale="1">
        <p:scale>
          <a:sx n="67" d="100"/>
          <a:sy n="67" d="100"/>
        </p:scale>
        <p:origin x="226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e Jackson" userId="8567379c17b7f4f7" providerId="LiveId" clId="{2FCE3609-B89B-4ED0-BA46-396F2EDA1997}"/>
    <pc:docChg chg="custSel addSld delSld modSld sldOrd">
      <pc:chgData name="Natalie Jackson" userId="8567379c17b7f4f7" providerId="LiveId" clId="{2FCE3609-B89B-4ED0-BA46-396F2EDA1997}" dt="2017-09-24T19:16:47.608" v="302" actId="20577"/>
      <pc:docMkLst>
        <pc:docMk/>
      </pc:docMkLst>
      <pc:sldChg chg="addSp modSp">
        <pc:chgData name="Natalie Jackson" userId="8567379c17b7f4f7" providerId="LiveId" clId="{2FCE3609-B89B-4ED0-BA46-396F2EDA1997}" dt="2017-09-10T22:46:59.026" v="65" actId="1076"/>
        <pc:sldMkLst>
          <pc:docMk/>
          <pc:sldMk cId="3945922080" sldId="262"/>
        </pc:sldMkLst>
        <pc:picChg chg="add mod">
          <ac:chgData name="Natalie Jackson" userId="8567379c17b7f4f7" providerId="LiveId" clId="{2FCE3609-B89B-4ED0-BA46-396F2EDA1997}" dt="2017-09-10T22:46:59.026" v="65" actId="1076"/>
          <ac:picMkLst>
            <pc:docMk/>
            <pc:sldMk cId="3945922080" sldId="262"/>
            <ac:picMk id="4" creationId="{6C93A57D-C2B0-4AF0-B187-366680F58AFF}"/>
          </ac:picMkLst>
        </pc:picChg>
      </pc:sldChg>
      <pc:sldChg chg="modSp mod">
        <pc:chgData name="Natalie Jackson" userId="8567379c17b7f4f7" providerId="LiveId" clId="{2FCE3609-B89B-4ED0-BA46-396F2EDA1997}" dt="2017-09-10T23:01:24.567" v="270" actId="6549"/>
        <pc:sldMkLst>
          <pc:docMk/>
          <pc:sldMk cId="1884514195" sldId="348"/>
        </pc:sldMkLst>
        <pc:graphicFrameChg chg="mod">
          <ac:chgData name="Natalie Jackson" userId="8567379c17b7f4f7" providerId="LiveId" clId="{2FCE3609-B89B-4ED0-BA46-396F2EDA1997}" dt="2017-09-10T23:01:24.567" v="270" actId="6549"/>
          <ac:graphicFrameMkLst>
            <pc:docMk/>
            <pc:sldMk cId="1884514195" sldId="348"/>
            <ac:graphicFrameMk id="8" creationId="{00000000-0000-0000-0000-000000000000}"/>
          </ac:graphicFrameMkLst>
        </pc:graphicFrameChg>
      </pc:sldChg>
      <pc:sldChg chg="modSp">
        <pc:chgData name="Natalie Jackson" userId="8567379c17b7f4f7" providerId="LiveId" clId="{2FCE3609-B89B-4ED0-BA46-396F2EDA1997}" dt="2017-09-24T19:16:47.608" v="302" actId="20577"/>
        <pc:sldMkLst>
          <pc:docMk/>
          <pc:sldMk cId="1314730101" sldId="384"/>
        </pc:sldMkLst>
        <pc:spChg chg="mod">
          <ac:chgData name="Natalie Jackson" userId="8567379c17b7f4f7" providerId="LiveId" clId="{2FCE3609-B89B-4ED0-BA46-396F2EDA1997}" dt="2017-09-24T19:16:47.608" v="302" actId="20577"/>
          <ac:spMkLst>
            <pc:docMk/>
            <pc:sldMk cId="1314730101" sldId="384"/>
            <ac:spMk id="3" creationId="{00000000-0000-0000-0000-000000000000}"/>
          </ac:spMkLst>
        </pc:spChg>
      </pc:sldChg>
      <pc:sldChg chg="del">
        <pc:chgData name="Natalie Jackson" userId="8567379c17b7f4f7" providerId="LiveId" clId="{2FCE3609-B89B-4ED0-BA46-396F2EDA1997}" dt="2017-09-10T22:55:41.856" v="221" actId="2696"/>
        <pc:sldMkLst>
          <pc:docMk/>
          <pc:sldMk cId="1222500404" sldId="433"/>
        </pc:sldMkLst>
      </pc:sldChg>
      <pc:sldChg chg="del">
        <pc:chgData name="Natalie Jackson" userId="8567379c17b7f4f7" providerId="LiveId" clId="{2FCE3609-B89B-4ED0-BA46-396F2EDA1997}" dt="2017-09-10T22:55:29.291" v="220" actId="2696"/>
        <pc:sldMkLst>
          <pc:docMk/>
          <pc:sldMk cId="1219665531" sldId="434"/>
        </pc:sldMkLst>
      </pc:sldChg>
      <pc:sldChg chg="modSp">
        <pc:chgData name="Natalie Jackson" userId="8567379c17b7f4f7" providerId="LiveId" clId="{2FCE3609-B89B-4ED0-BA46-396F2EDA1997}" dt="2017-09-10T22:57:11.284" v="261" actId="6549"/>
        <pc:sldMkLst>
          <pc:docMk/>
          <pc:sldMk cId="797981354" sldId="438"/>
        </pc:sldMkLst>
        <pc:spChg chg="mod">
          <ac:chgData name="Natalie Jackson" userId="8567379c17b7f4f7" providerId="LiveId" clId="{2FCE3609-B89B-4ED0-BA46-396F2EDA1997}" dt="2017-09-10T22:57:11.284" v="261" actId="6549"/>
          <ac:spMkLst>
            <pc:docMk/>
            <pc:sldMk cId="797981354" sldId="438"/>
            <ac:spMk id="3" creationId="{00000000-0000-0000-0000-000000000000}"/>
          </ac:spMkLst>
        </pc:spChg>
      </pc:sldChg>
      <pc:sldChg chg="del">
        <pc:chgData name="Natalie Jackson" userId="8567379c17b7f4f7" providerId="LiveId" clId="{2FCE3609-B89B-4ED0-BA46-396F2EDA1997}" dt="2017-09-10T22:55:52.947" v="222" actId="2696"/>
        <pc:sldMkLst>
          <pc:docMk/>
          <pc:sldMk cId="4150293400" sldId="439"/>
        </pc:sldMkLst>
      </pc:sldChg>
      <pc:sldChg chg="del">
        <pc:chgData name="Natalie Jackson" userId="8567379c17b7f4f7" providerId="LiveId" clId="{2FCE3609-B89B-4ED0-BA46-396F2EDA1997}" dt="2017-09-10T22:56:05.626" v="227" actId="2696"/>
        <pc:sldMkLst>
          <pc:docMk/>
          <pc:sldMk cId="3206340825" sldId="440"/>
        </pc:sldMkLst>
      </pc:sldChg>
      <pc:sldChg chg="del">
        <pc:chgData name="Natalie Jackson" userId="8567379c17b7f4f7" providerId="LiveId" clId="{2FCE3609-B89B-4ED0-BA46-396F2EDA1997}" dt="2017-09-10T22:56:00.470" v="223" actId="2696"/>
        <pc:sldMkLst>
          <pc:docMk/>
          <pc:sldMk cId="1917927624" sldId="441"/>
        </pc:sldMkLst>
      </pc:sldChg>
      <pc:sldChg chg="del">
        <pc:chgData name="Natalie Jackson" userId="8567379c17b7f4f7" providerId="LiveId" clId="{2FCE3609-B89B-4ED0-BA46-396F2EDA1997}" dt="2017-09-10T22:56:00.490" v="224" actId="2696"/>
        <pc:sldMkLst>
          <pc:docMk/>
          <pc:sldMk cId="1434158698" sldId="442"/>
        </pc:sldMkLst>
      </pc:sldChg>
      <pc:sldChg chg="del">
        <pc:chgData name="Natalie Jackson" userId="8567379c17b7f4f7" providerId="LiveId" clId="{2FCE3609-B89B-4ED0-BA46-396F2EDA1997}" dt="2017-09-10T22:56:00.506" v="225" actId="2696"/>
        <pc:sldMkLst>
          <pc:docMk/>
          <pc:sldMk cId="2430117070" sldId="443"/>
        </pc:sldMkLst>
      </pc:sldChg>
      <pc:sldChg chg="del">
        <pc:chgData name="Natalie Jackson" userId="8567379c17b7f4f7" providerId="LiveId" clId="{2FCE3609-B89B-4ED0-BA46-396F2EDA1997}" dt="2017-09-10T22:56:00.522" v="226" actId="2696"/>
        <pc:sldMkLst>
          <pc:docMk/>
          <pc:sldMk cId="1594998092" sldId="444"/>
        </pc:sldMkLst>
      </pc:sldChg>
      <pc:sldChg chg="del">
        <pc:chgData name="Natalie Jackson" userId="8567379c17b7f4f7" providerId="LiveId" clId="{2FCE3609-B89B-4ED0-BA46-396F2EDA1997}" dt="2017-09-10T22:56:08.098" v="228" actId="2696"/>
        <pc:sldMkLst>
          <pc:docMk/>
          <pc:sldMk cId="3392857693" sldId="447"/>
        </pc:sldMkLst>
      </pc:sldChg>
      <pc:sldChg chg="modSp">
        <pc:chgData name="Natalie Jackson" userId="8567379c17b7f4f7" providerId="LiveId" clId="{2FCE3609-B89B-4ED0-BA46-396F2EDA1997}" dt="2017-09-10T22:56:49.646" v="260" actId="6549"/>
        <pc:sldMkLst>
          <pc:docMk/>
          <pc:sldMk cId="4209236859" sldId="449"/>
        </pc:sldMkLst>
        <pc:spChg chg="mod">
          <ac:chgData name="Natalie Jackson" userId="8567379c17b7f4f7" providerId="LiveId" clId="{2FCE3609-B89B-4ED0-BA46-396F2EDA1997}" dt="2017-09-10T22:56:49.646" v="260" actId="6549"/>
          <ac:spMkLst>
            <pc:docMk/>
            <pc:sldMk cId="4209236859" sldId="449"/>
            <ac:spMk id="3" creationId="{00000000-0000-0000-0000-000000000000}"/>
          </ac:spMkLst>
        </pc:spChg>
      </pc:sldChg>
      <pc:sldChg chg="addSp modSp modAnim">
        <pc:chgData name="Natalie Jackson" userId="8567379c17b7f4f7" providerId="LiveId" clId="{2FCE3609-B89B-4ED0-BA46-396F2EDA1997}" dt="2017-09-10T22:40:29.522" v="20" actId="6549"/>
        <pc:sldMkLst>
          <pc:docMk/>
          <pc:sldMk cId="1589555091" sldId="450"/>
        </pc:sldMkLst>
        <pc:spChg chg="mod">
          <ac:chgData name="Natalie Jackson" userId="8567379c17b7f4f7" providerId="LiveId" clId="{2FCE3609-B89B-4ED0-BA46-396F2EDA1997}" dt="2017-09-10T22:39:48.654" v="14" actId="20577"/>
          <ac:spMkLst>
            <pc:docMk/>
            <pc:sldMk cId="1589555091" sldId="450"/>
            <ac:spMk id="2" creationId="{00000000-0000-0000-0000-000000000000}"/>
          </ac:spMkLst>
        </pc:spChg>
        <pc:spChg chg="add mod">
          <ac:chgData name="Natalie Jackson" userId="8567379c17b7f4f7" providerId="LiveId" clId="{2FCE3609-B89B-4ED0-BA46-396F2EDA1997}" dt="2017-09-10T22:40:16.105" v="18" actId="14100"/>
          <ac:spMkLst>
            <pc:docMk/>
            <pc:sldMk cId="1589555091" sldId="450"/>
            <ac:spMk id="3" creationId="{6E87C581-A8E7-4293-A521-23809FB9941B}"/>
          </ac:spMkLst>
        </pc:spChg>
      </pc:sldChg>
      <pc:sldChg chg="ord">
        <pc:chgData name="Natalie Jackson" userId="8567379c17b7f4f7" providerId="LiveId" clId="{2FCE3609-B89B-4ED0-BA46-396F2EDA1997}" dt="2017-09-10T22:53:42.315" v="188" actId="6549"/>
        <pc:sldMkLst>
          <pc:docMk/>
          <pc:sldMk cId="420613539" sldId="451"/>
        </pc:sldMkLst>
      </pc:sldChg>
      <pc:sldChg chg="ord">
        <pc:chgData name="Natalie Jackson" userId="8567379c17b7f4f7" providerId="LiveId" clId="{2FCE3609-B89B-4ED0-BA46-396F2EDA1997}" dt="2017-09-10T22:53:54.581" v="190" actId="6549"/>
        <pc:sldMkLst>
          <pc:docMk/>
          <pc:sldMk cId="1166053525" sldId="454"/>
        </pc:sldMkLst>
      </pc:sldChg>
      <pc:sldChg chg="ord">
        <pc:chgData name="Natalie Jackson" userId="8567379c17b7f4f7" providerId="LiveId" clId="{2FCE3609-B89B-4ED0-BA46-396F2EDA1997}" dt="2017-09-10T22:53:51.742" v="189" actId="6549"/>
        <pc:sldMkLst>
          <pc:docMk/>
          <pc:sldMk cId="2935173563" sldId="459"/>
        </pc:sldMkLst>
      </pc:sldChg>
      <pc:sldChg chg="addSp modSp add ord">
        <pc:chgData name="Natalie Jackson" userId="8567379c17b7f4f7" providerId="LiveId" clId="{2FCE3609-B89B-4ED0-BA46-396F2EDA1997}" dt="2017-09-10T22:54:51.472" v="219" actId="20577"/>
        <pc:sldMkLst>
          <pc:docMk/>
          <pc:sldMk cId="2433342706" sldId="463"/>
        </pc:sldMkLst>
        <pc:spChg chg="add mod">
          <ac:chgData name="Natalie Jackson" userId="8567379c17b7f4f7" providerId="LiveId" clId="{2FCE3609-B89B-4ED0-BA46-396F2EDA1997}" dt="2017-09-10T22:49:53.456" v="177" actId="20577"/>
          <ac:spMkLst>
            <pc:docMk/>
            <pc:sldMk cId="2433342706" sldId="463"/>
            <ac:spMk id="6" creationId="{A1471BEE-59D1-4B2D-9483-A3F02CB198A9}"/>
          </ac:spMkLst>
        </pc:spChg>
        <pc:spChg chg="add mod">
          <ac:chgData name="Natalie Jackson" userId="8567379c17b7f4f7" providerId="LiveId" clId="{2FCE3609-B89B-4ED0-BA46-396F2EDA1997}" dt="2017-09-10T22:54:51.472" v="219" actId="20577"/>
          <ac:spMkLst>
            <pc:docMk/>
            <pc:sldMk cId="2433342706" sldId="463"/>
            <ac:spMk id="7" creationId="{FEBA600F-7ECC-4AC0-9BF2-79B0E4918262}"/>
          </ac:spMkLst>
        </pc:spChg>
        <pc:picChg chg="add mod">
          <ac:chgData name="Natalie Jackson" userId="8567379c17b7f4f7" providerId="LiveId" clId="{2FCE3609-B89B-4ED0-BA46-396F2EDA1997}" dt="2017-09-10T22:45:38.035" v="26" actId="962"/>
          <ac:picMkLst>
            <pc:docMk/>
            <pc:sldMk cId="2433342706" sldId="463"/>
            <ac:picMk id="5" creationId="{9361C456-2986-413B-B382-2E456BA92948}"/>
          </ac:picMkLst>
        </pc:picChg>
      </pc:sldChg>
      <pc:sldChg chg="addSp modSp add ord">
        <pc:chgData name="Natalie Jackson" userId="8567379c17b7f4f7" providerId="LiveId" clId="{2FCE3609-B89B-4ED0-BA46-396F2EDA1997}" dt="2017-09-10T22:54:05.623" v="191" actId="6549"/>
        <pc:sldMkLst>
          <pc:docMk/>
          <pc:sldMk cId="2012950262" sldId="464"/>
        </pc:sldMkLst>
        <pc:picChg chg="add mod">
          <ac:chgData name="Natalie Jackson" userId="8567379c17b7f4f7" providerId="LiveId" clId="{2FCE3609-B89B-4ED0-BA46-396F2EDA1997}" dt="2017-09-10T22:47:41.810" v="69" actId="1076"/>
          <ac:picMkLst>
            <pc:docMk/>
            <pc:sldMk cId="2012950262" sldId="464"/>
            <ac:picMk id="5" creationId="{E817E825-297F-4E99-867B-514FF77198F7}"/>
          </ac:picMkLst>
        </pc:picChg>
      </pc:sldChg>
      <pc:sldChg chg="addSp modSp add ord">
        <pc:chgData name="Natalie Jackson" userId="8567379c17b7f4f7" providerId="LiveId" clId="{2FCE3609-B89B-4ED0-BA46-396F2EDA1997}" dt="2017-09-10T22:53:33.938" v="187" actId="6549"/>
        <pc:sldMkLst>
          <pc:docMk/>
          <pc:sldMk cId="1242177769" sldId="465"/>
        </pc:sldMkLst>
        <pc:picChg chg="add mod">
          <ac:chgData name="Natalie Jackson" userId="8567379c17b7f4f7" providerId="LiveId" clId="{2FCE3609-B89B-4ED0-BA46-396F2EDA1997}" dt="2017-09-10T22:52:21.426" v="184" actId="962"/>
          <ac:picMkLst>
            <pc:docMk/>
            <pc:sldMk cId="1242177769" sldId="465"/>
            <ac:picMk id="5" creationId="{49894878-01E6-4145-B15B-4D5D5056151D}"/>
          </ac:picMkLst>
        </pc:picChg>
      </pc:sldChg>
      <pc:sldChg chg="modSp">
        <pc:chgData name="Natalie Jackson" userId="8567379c17b7f4f7" providerId="LiveId" clId="{2FCE3609-B89B-4ED0-BA46-396F2EDA1997}" dt="2017-09-24T19:05:47.409" v="271" actId="6549"/>
        <pc:sldMkLst>
          <pc:docMk/>
          <pc:sldMk cId="3672221886" sldId="476"/>
        </pc:sldMkLst>
        <pc:spChg chg="mod">
          <ac:chgData name="Natalie Jackson" userId="8567379c17b7f4f7" providerId="LiveId" clId="{2FCE3609-B89B-4ED0-BA46-396F2EDA1997}" dt="2017-09-24T19:05:47.409" v="271" actId="6549"/>
          <ac:spMkLst>
            <pc:docMk/>
            <pc:sldMk cId="3672221886" sldId="476"/>
            <ac:spMk id="2" creationId="{D5C95CBF-7948-421B-84CE-2A0BA6E83229}"/>
          </ac:spMkLst>
        </pc:spChg>
      </pc:sldChg>
    </pc:docChg>
  </pc:docChgLst>
  <pc:docChgLst>
    <pc:chgData name="Natalie Jackson" userId="8567379c17b7f4f7" providerId="LiveId" clId="{673BF2AA-4EE4-4702-BC6E-6E5059DC4A52}"/>
    <pc:docChg chg="undo custSel addSld delSld modSld sldOrd">
      <pc:chgData name="Natalie Jackson" userId="8567379c17b7f4f7" providerId="LiveId" clId="{673BF2AA-4EE4-4702-BC6E-6E5059DC4A52}" dt="2017-09-08T00:55:17.466" v="1122" actId="2696"/>
      <pc:docMkLst>
        <pc:docMk/>
      </pc:docMkLst>
      <pc:sldChg chg="modSp">
        <pc:chgData name="Natalie Jackson" userId="8567379c17b7f4f7" providerId="LiveId" clId="{673BF2AA-4EE4-4702-BC6E-6E5059DC4A52}" dt="2017-09-08T00:39:32.691" v="812" actId="20577"/>
        <pc:sldMkLst>
          <pc:docMk/>
          <pc:sldMk cId="1314730101" sldId="384"/>
        </pc:sldMkLst>
        <pc:spChg chg="mod">
          <ac:chgData name="Natalie Jackson" userId="8567379c17b7f4f7" providerId="LiveId" clId="{673BF2AA-4EE4-4702-BC6E-6E5059DC4A52}" dt="2017-09-08T00:39:32.691" v="812" actId="20577"/>
          <ac:spMkLst>
            <pc:docMk/>
            <pc:sldMk cId="1314730101" sldId="384"/>
            <ac:spMk id="3" creationId="{00000000-0000-0000-0000-000000000000}"/>
          </ac:spMkLst>
        </pc:spChg>
      </pc:sldChg>
      <pc:sldChg chg="modSp mod">
        <pc:chgData name="Natalie Jackson" userId="8567379c17b7f4f7" providerId="LiveId" clId="{673BF2AA-4EE4-4702-BC6E-6E5059DC4A52}" dt="2017-09-08T00:54:59.858" v="1119" actId="20577"/>
        <pc:sldMkLst>
          <pc:docMk/>
          <pc:sldMk cId="1608060848" sldId="424"/>
        </pc:sldMkLst>
        <pc:spChg chg="mod">
          <ac:chgData name="Natalie Jackson" userId="8567379c17b7f4f7" providerId="LiveId" clId="{673BF2AA-4EE4-4702-BC6E-6E5059DC4A52}" dt="2017-09-08T00:53:04.418" v="1076" actId="20577"/>
          <ac:spMkLst>
            <pc:docMk/>
            <pc:sldMk cId="1608060848" sldId="424"/>
            <ac:spMk id="2" creationId="{00000000-0000-0000-0000-000000000000}"/>
          </ac:spMkLst>
        </pc:spChg>
        <pc:spChg chg="mod">
          <ac:chgData name="Natalie Jackson" userId="8567379c17b7f4f7" providerId="LiveId" clId="{673BF2AA-4EE4-4702-BC6E-6E5059DC4A52}" dt="2017-09-08T00:54:49.335" v="1103" actId="20577"/>
          <ac:spMkLst>
            <pc:docMk/>
            <pc:sldMk cId="1608060848" sldId="424"/>
            <ac:spMk id="7" creationId="{00000000-0000-0000-0000-000000000000}"/>
          </ac:spMkLst>
        </pc:spChg>
        <pc:spChg chg="mod">
          <ac:chgData name="Natalie Jackson" userId="8567379c17b7f4f7" providerId="LiveId" clId="{673BF2AA-4EE4-4702-BC6E-6E5059DC4A52}" dt="2017-09-08T00:54:59.858" v="1119" actId="20577"/>
          <ac:spMkLst>
            <pc:docMk/>
            <pc:sldMk cId="1608060848" sldId="424"/>
            <ac:spMk id="320514" creationId="{00000000-0000-0000-0000-000000000000}"/>
          </ac:spMkLst>
        </pc:spChg>
        <pc:graphicFrameChg chg="mod">
          <ac:chgData name="Natalie Jackson" userId="8567379c17b7f4f7" providerId="LiveId" clId="{673BF2AA-4EE4-4702-BC6E-6E5059DC4A52}" dt="2017-09-08T00:54:29.621" v="1090" actId="20577"/>
          <ac:graphicFrameMkLst>
            <pc:docMk/>
            <pc:sldMk cId="1608060848" sldId="424"/>
            <ac:graphicFrameMk id="8" creationId="{00000000-0000-0000-0000-000000000000}"/>
          </ac:graphicFrameMkLst>
        </pc:graphicFrameChg>
        <pc:graphicFrameChg chg="mod">
          <ac:chgData name="Natalie Jackson" userId="8567379c17b7f4f7" providerId="LiveId" clId="{673BF2AA-4EE4-4702-BC6E-6E5059DC4A52}" dt="2017-09-08T00:52:56.151" v="1068" actId="20577"/>
          <ac:graphicFrameMkLst>
            <pc:docMk/>
            <pc:sldMk cId="1608060848" sldId="424"/>
            <ac:graphicFrameMk id="12" creationId="{00000000-0000-0000-0000-000000000000}"/>
          </ac:graphicFrameMkLst>
        </pc:graphicFrameChg>
      </pc:sldChg>
      <pc:sldChg chg="modSp del mod modAnim">
        <pc:chgData name="Natalie Jackson" userId="8567379c17b7f4f7" providerId="LiveId" clId="{673BF2AA-4EE4-4702-BC6E-6E5059DC4A52}" dt="2017-09-08T00:39:42.247" v="813" actId="2696"/>
        <pc:sldMkLst>
          <pc:docMk/>
          <pc:sldMk cId="189207375" sldId="425"/>
        </pc:sldMkLst>
        <pc:spChg chg="mod">
          <ac:chgData name="Natalie Jackson" userId="8567379c17b7f4f7" providerId="LiveId" clId="{673BF2AA-4EE4-4702-BC6E-6E5059DC4A52}" dt="2017-09-07T23:27:08.635" v="70" actId="20577"/>
          <ac:spMkLst>
            <pc:docMk/>
            <pc:sldMk cId="189207375" sldId="425"/>
            <ac:spMk id="2" creationId="{00000000-0000-0000-0000-000000000000}"/>
          </ac:spMkLst>
        </pc:spChg>
        <pc:graphicFrameChg chg="mod">
          <ac:chgData name="Natalie Jackson" userId="8567379c17b7f4f7" providerId="LiveId" clId="{673BF2AA-4EE4-4702-BC6E-6E5059DC4A52}" dt="2017-09-07T23:27:59.618" v="80" actId="2696"/>
          <ac:graphicFrameMkLst>
            <pc:docMk/>
            <pc:sldMk cId="189207375" sldId="425"/>
            <ac:graphicFrameMk id="9" creationId="{00000000-0000-0000-0000-000000000000}"/>
          </ac:graphicFrameMkLst>
        </pc:graphicFrameChg>
      </pc:sldChg>
      <pc:sldChg chg="modSp mod ord">
        <pc:chgData name="Natalie Jackson" userId="8567379c17b7f4f7" providerId="LiveId" clId="{673BF2AA-4EE4-4702-BC6E-6E5059DC4A52}" dt="2017-09-08T00:55:17.449" v="1120" actId="27918"/>
        <pc:sldMkLst>
          <pc:docMk/>
          <pc:sldMk cId="3089406" sldId="426"/>
        </pc:sldMkLst>
        <pc:spChg chg="mod">
          <ac:chgData name="Natalie Jackson" userId="8567379c17b7f4f7" providerId="LiveId" clId="{673BF2AA-4EE4-4702-BC6E-6E5059DC4A52}" dt="2017-09-08T00:47:51.415" v="947" actId="20577"/>
          <ac:spMkLst>
            <pc:docMk/>
            <pc:sldMk cId="3089406" sldId="426"/>
            <ac:spMk id="2" creationId="{00000000-0000-0000-0000-000000000000}"/>
          </ac:spMkLst>
        </pc:spChg>
        <pc:graphicFrameChg chg="mod">
          <ac:chgData name="Natalie Jackson" userId="8567379c17b7f4f7" providerId="LiveId" clId="{673BF2AA-4EE4-4702-BC6E-6E5059DC4A52}" dt="2017-09-08T00:46:12.214" v="839" actId="27918"/>
          <ac:graphicFrameMkLst>
            <pc:docMk/>
            <pc:sldMk cId="3089406" sldId="426"/>
            <ac:graphicFrameMk id="9" creationId="{00000000-0000-0000-0000-000000000000}"/>
          </ac:graphicFrameMkLst>
        </pc:graphicFrameChg>
      </pc:sldChg>
      <pc:sldChg chg="modSp mod">
        <pc:chgData name="Natalie Jackson" userId="8567379c17b7f4f7" providerId="LiveId" clId="{673BF2AA-4EE4-4702-BC6E-6E5059DC4A52}" dt="2017-09-07T23:23:52.360" v="32" actId="1076"/>
        <pc:sldMkLst>
          <pc:docMk/>
          <pc:sldMk cId="2262790680" sldId="428"/>
        </pc:sldMkLst>
        <pc:spChg chg="mod">
          <ac:chgData name="Natalie Jackson" userId="8567379c17b7f4f7" providerId="LiveId" clId="{673BF2AA-4EE4-4702-BC6E-6E5059DC4A52}" dt="2017-09-07T23:23:31.947" v="28" actId="14100"/>
          <ac:spMkLst>
            <pc:docMk/>
            <pc:sldMk cId="2262790680" sldId="428"/>
            <ac:spMk id="2" creationId="{00000000-0000-0000-0000-000000000000}"/>
          </ac:spMkLst>
        </pc:spChg>
        <pc:spChg chg="mod">
          <ac:chgData name="Natalie Jackson" userId="8567379c17b7f4f7" providerId="LiveId" clId="{673BF2AA-4EE4-4702-BC6E-6E5059DC4A52}" dt="2017-09-07T23:23:52.360" v="32" actId="1076"/>
          <ac:spMkLst>
            <pc:docMk/>
            <pc:sldMk cId="2262790680" sldId="428"/>
            <ac:spMk id="17" creationId="{00000000-0000-0000-0000-000000000000}"/>
          </ac:spMkLst>
        </pc:spChg>
        <pc:graphicFrameChg chg="mod">
          <ac:chgData name="Natalie Jackson" userId="8567379c17b7f4f7" providerId="LiveId" clId="{673BF2AA-4EE4-4702-BC6E-6E5059DC4A52}" dt="2017-09-07T23:23:42.930" v="31" actId="1076"/>
          <ac:graphicFrameMkLst>
            <pc:docMk/>
            <pc:sldMk cId="2262790680" sldId="428"/>
            <ac:graphicFrameMk id="9" creationId="{00000000-0000-0000-0000-000000000000}"/>
          </ac:graphicFrameMkLst>
        </pc:graphicFrameChg>
      </pc:sldChg>
      <pc:sldChg chg="modSp del mod ord">
        <pc:chgData name="Natalie Jackson" userId="8567379c17b7f4f7" providerId="LiveId" clId="{673BF2AA-4EE4-4702-BC6E-6E5059DC4A52}" dt="2017-09-07T23:46:36.208" v="403" actId="2696"/>
        <pc:sldMkLst>
          <pc:docMk/>
          <pc:sldMk cId="2183257894" sldId="429"/>
        </pc:sldMkLst>
        <pc:spChg chg="mod">
          <ac:chgData name="Natalie Jackson" userId="8567379c17b7f4f7" providerId="LiveId" clId="{673BF2AA-4EE4-4702-BC6E-6E5059DC4A52}" dt="2017-09-07T23:44:44.308" v="347" actId="20577"/>
          <ac:spMkLst>
            <pc:docMk/>
            <pc:sldMk cId="2183257894" sldId="429"/>
            <ac:spMk id="2" creationId="{00000000-0000-0000-0000-000000000000}"/>
          </ac:spMkLst>
        </pc:spChg>
        <pc:spChg chg="mod">
          <ac:chgData name="Natalie Jackson" userId="8567379c17b7f4f7" providerId="LiveId" clId="{673BF2AA-4EE4-4702-BC6E-6E5059DC4A52}" dt="2017-09-07T23:44:29.745" v="321" actId="14100"/>
          <ac:spMkLst>
            <pc:docMk/>
            <pc:sldMk cId="2183257894" sldId="429"/>
            <ac:spMk id="7" creationId="{00000000-0000-0000-0000-000000000000}"/>
          </ac:spMkLst>
        </pc:spChg>
        <pc:graphicFrameChg chg="mod">
          <ac:chgData name="Natalie Jackson" userId="8567379c17b7f4f7" providerId="LiveId" clId="{673BF2AA-4EE4-4702-BC6E-6E5059DC4A52}" dt="2017-09-07T23:45:20.448" v="349" actId="2696"/>
          <ac:graphicFrameMkLst>
            <pc:docMk/>
            <pc:sldMk cId="2183257894" sldId="429"/>
            <ac:graphicFrameMk id="10" creationId="{00000000-0000-0000-0000-000000000000}"/>
          </ac:graphicFrameMkLst>
        </pc:graphicFrameChg>
      </pc:sldChg>
      <pc:sldChg chg="modSp mod">
        <pc:chgData name="Natalie Jackson" userId="8567379c17b7f4f7" providerId="LiveId" clId="{673BF2AA-4EE4-4702-BC6E-6E5059DC4A52}" dt="2017-09-08T00:55:17.451" v="1121" actId="27918"/>
        <pc:sldMkLst>
          <pc:docMk/>
          <pc:sldMk cId="3231305338" sldId="430"/>
        </pc:sldMkLst>
        <pc:spChg chg="mod">
          <ac:chgData name="Natalie Jackson" userId="8567379c17b7f4f7" providerId="LiveId" clId="{673BF2AA-4EE4-4702-BC6E-6E5059DC4A52}" dt="2017-09-08T00:49:46.862" v="957" actId="20577"/>
          <ac:spMkLst>
            <pc:docMk/>
            <pc:sldMk cId="3231305338" sldId="430"/>
            <ac:spMk id="2" creationId="{00000000-0000-0000-0000-000000000000}"/>
          </ac:spMkLst>
        </pc:spChg>
        <pc:spChg chg="mod">
          <ac:chgData name="Natalie Jackson" userId="8567379c17b7f4f7" providerId="LiveId" clId="{673BF2AA-4EE4-4702-BC6E-6E5059DC4A52}" dt="2017-09-08T00:51:47.339" v="1058" actId="20577"/>
          <ac:spMkLst>
            <pc:docMk/>
            <pc:sldMk cId="3231305338" sldId="430"/>
            <ac:spMk id="320514" creationId="{00000000-0000-0000-0000-000000000000}"/>
          </ac:spMkLst>
        </pc:spChg>
        <pc:graphicFrameChg chg="mod">
          <ac:chgData name="Natalie Jackson" userId="8567379c17b7f4f7" providerId="LiveId" clId="{673BF2AA-4EE4-4702-BC6E-6E5059DC4A52}" dt="2017-09-08T00:50:04.626" v="973" actId="27918"/>
          <ac:graphicFrameMkLst>
            <pc:docMk/>
            <pc:sldMk cId="3231305338" sldId="430"/>
            <ac:graphicFrameMk id="12" creationId="{00000000-0000-0000-0000-000000000000}"/>
          </ac:graphicFrameMkLst>
        </pc:graphicFrameChg>
      </pc:sldChg>
      <pc:sldChg chg="del">
        <pc:chgData name="Natalie Jackson" userId="8567379c17b7f4f7" providerId="LiveId" clId="{673BF2AA-4EE4-4702-BC6E-6E5059DC4A52}" dt="2017-09-08T00:55:17.466" v="1122" actId="2696"/>
        <pc:sldMkLst>
          <pc:docMk/>
          <pc:sldMk cId="668617923" sldId="436"/>
        </pc:sldMkLst>
      </pc:sldChg>
      <pc:sldChg chg="modSp mod">
        <pc:chgData name="Natalie Jackson" userId="8567379c17b7f4f7" providerId="LiveId" clId="{673BF2AA-4EE4-4702-BC6E-6E5059DC4A52}" dt="2017-09-07T23:41:49.577" v="213" actId="27918"/>
        <pc:sldMkLst>
          <pc:docMk/>
          <pc:sldMk cId="1589555091" sldId="450"/>
        </pc:sldMkLst>
        <pc:spChg chg="mod">
          <ac:chgData name="Natalie Jackson" userId="8567379c17b7f4f7" providerId="LiveId" clId="{673BF2AA-4EE4-4702-BC6E-6E5059DC4A52}" dt="2017-09-07T23:39:53.168" v="210" actId="20577"/>
          <ac:spMkLst>
            <pc:docMk/>
            <pc:sldMk cId="1589555091" sldId="450"/>
            <ac:spMk id="2" creationId="{00000000-0000-0000-0000-000000000000}"/>
          </ac:spMkLst>
        </pc:spChg>
      </pc:sldChg>
      <pc:sldChg chg="modSp mod ord">
        <pc:chgData name="Natalie Jackson" userId="8567379c17b7f4f7" providerId="LiveId" clId="{673BF2AA-4EE4-4702-BC6E-6E5059DC4A52}" dt="2017-09-08T00:37:15.393" v="790" actId="20577"/>
        <pc:sldMkLst>
          <pc:docMk/>
          <pc:sldMk cId="420613539" sldId="451"/>
        </pc:sldMkLst>
        <pc:spChg chg="mod">
          <ac:chgData name="Natalie Jackson" userId="8567379c17b7f4f7" providerId="LiveId" clId="{673BF2AA-4EE4-4702-BC6E-6E5059DC4A52}" dt="2017-09-08T00:37:15.393" v="790" actId="20577"/>
          <ac:spMkLst>
            <pc:docMk/>
            <pc:sldMk cId="420613539" sldId="451"/>
            <ac:spMk id="2" creationId="{00000000-0000-0000-0000-000000000000}"/>
          </ac:spMkLst>
        </pc:spChg>
        <pc:spChg chg="mod">
          <ac:chgData name="Natalie Jackson" userId="8567379c17b7f4f7" providerId="LiveId" clId="{673BF2AA-4EE4-4702-BC6E-6E5059DC4A52}" dt="2017-09-07T23:46:51.079" v="405" actId="14100"/>
          <ac:spMkLst>
            <pc:docMk/>
            <pc:sldMk cId="420613539" sldId="451"/>
            <ac:spMk id="7" creationId="{00000000-0000-0000-0000-000000000000}"/>
          </ac:spMkLst>
        </pc:spChg>
        <pc:graphicFrameChg chg="mod">
          <ac:chgData name="Natalie Jackson" userId="8567379c17b7f4f7" providerId="LiveId" clId="{673BF2AA-4EE4-4702-BC6E-6E5059DC4A52}" dt="2017-09-07T23:45:35.926" v="352" actId="20577"/>
          <ac:graphicFrameMkLst>
            <pc:docMk/>
            <pc:sldMk cId="420613539" sldId="451"/>
            <ac:graphicFrameMk id="10" creationId="{00000000-0000-0000-0000-000000000000}"/>
          </ac:graphicFrameMkLst>
        </pc:graphicFrameChg>
      </pc:sldChg>
      <pc:sldChg chg="addSp delSp modSp ord">
        <pc:chgData name="Natalie Jackson" userId="8567379c17b7f4f7" providerId="LiveId" clId="{673BF2AA-4EE4-4702-BC6E-6E5059DC4A52}" dt="2017-09-08T00:39:06.269" v="803" actId="2696"/>
        <pc:sldMkLst>
          <pc:docMk/>
          <pc:sldMk cId="4014670685" sldId="452"/>
        </pc:sldMkLst>
        <pc:spChg chg="del">
          <ac:chgData name="Natalie Jackson" userId="8567379c17b7f4f7" providerId="LiveId" clId="{673BF2AA-4EE4-4702-BC6E-6E5059DC4A52}" dt="2017-09-08T00:11:27.301" v="538" actId="478"/>
          <ac:spMkLst>
            <pc:docMk/>
            <pc:sldMk cId="4014670685" sldId="452"/>
            <ac:spMk id="7" creationId="{00000000-0000-0000-0000-000000000000}"/>
          </ac:spMkLst>
        </pc:spChg>
        <pc:spChg chg="add del mod">
          <ac:chgData name="Natalie Jackson" userId="8567379c17b7f4f7" providerId="LiveId" clId="{673BF2AA-4EE4-4702-BC6E-6E5059DC4A52}" dt="2017-09-08T00:11:18.818" v="536" actId="478"/>
          <ac:spMkLst>
            <pc:docMk/>
            <pc:sldMk cId="4014670685" sldId="452"/>
            <ac:spMk id="9" creationId="{A9E716DB-3A51-4D25-A927-FA160D51EC1D}"/>
          </ac:spMkLst>
        </pc:spChg>
        <pc:picChg chg="del">
          <ac:chgData name="Natalie Jackson" userId="8567379c17b7f4f7" providerId="LiveId" clId="{673BF2AA-4EE4-4702-BC6E-6E5059DC4A52}" dt="2017-09-08T00:11:14.433" v="535" actId="478"/>
          <ac:picMkLst>
            <pc:docMk/>
            <pc:sldMk cId="4014670685" sldId="452"/>
            <ac:picMk id="8" creationId="{00000000-0000-0000-0000-000000000000}"/>
          </ac:picMkLst>
        </pc:picChg>
        <pc:picChg chg="add mod">
          <ac:chgData name="Natalie Jackson" userId="8567379c17b7f4f7" providerId="LiveId" clId="{673BF2AA-4EE4-4702-BC6E-6E5059DC4A52}" dt="2017-09-08T00:13:28.324" v="550" actId="2696"/>
          <ac:picMkLst>
            <pc:docMk/>
            <pc:sldMk cId="4014670685" sldId="452"/>
            <ac:picMk id="11" creationId="{65E28B48-EBC5-45C1-823F-27D9D676CF1A}"/>
          </ac:picMkLst>
        </pc:picChg>
        <pc:picChg chg="add mod">
          <ac:chgData name="Natalie Jackson" userId="8567379c17b7f4f7" providerId="LiveId" clId="{673BF2AA-4EE4-4702-BC6E-6E5059DC4A52}" dt="2017-09-08T00:11:30.483" v="539" actId="1076"/>
          <ac:picMkLst>
            <pc:docMk/>
            <pc:sldMk cId="4014670685" sldId="452"/>
            <ac:picMk id="1026" creationId="{F45F2C47-87AF-4823-9890-6081ADAC8E56}"/>
          </ac:picMkLst>
        </pc:picChg>
      </pc:sldChg>
      <pc:sldChg chg="del">
        <pc:chgData name="Natalie Jackson" userId="8567379c17b7f4f7" providerId="LiveId" clId="{673BF2AA-4EE4-4702-BC6E-6E5059DC4A52}" dt="2017-09-08T00:09:33.115" v="534" actId="2696"/>
        <pc:sldMkLst>
          <pc:docMk/>
          <pc:sldMk cId="4045280061" sldId="453"/>
        </pc:sldMkLst>
      </pc:sldChg>
      <pc:sldChg chg="addSp delSp modSp mod">
        <pc:chgData name="Natalie Jackson" userId="8567379c17b7f4f7" providerId="LiveId" clId="{673BF2AA-4EE4-4702-BC6E-6E5059DC4A52}" dt="2017-09-08T00:38:27.502" v="801" actId="2696"/>
        <pc:sldMkLst>
          <pc:docMk/>
          <pc:sldMk cId="1166053525" sldId="454"/>
        </pc:sldMkLst>
        <pc:spChg chg="mod">
          <ac:chgData name="Natalie Jackson" userId="8567379c17b7f4f7" providerId="LiveId" clId="{673BF2AA-4EE4-4702-BC6E-6E5059DC4A52}" dt="2017-09-08T00:37:43.010" v="796" actId="20577"/>
          <ac:spMkLst>
            <pc:docMk/>
            <pc:sldMk cId="1166053525" sldId="454"/>
            <ac:spMk id="2" creationId="{00000000-0000-0000-0000-000000000000}"/>
          </ac:spMkLst>
        </pc:spChg>
        <pc:spChg chg="add mod">
          <ac:chgData name="Natalie Jackson" userId="8567379c17b7f4f7" providerId="LiveId" clId="{673BF2AA-4EE4-4702-BC6E-6E5059DC4A52}" dt="2017-09-08T00:08:06.199" v="532" actId="20577"/>
          <ac:spMkLst>
            <pc:docMk/>
            <pc:sldMk cId="1166053525" sldId="454"/>
            <ac:spMk id="3" creationId="{59E19493-B1E6-486E-B13D-4E9B6C1CAD26}"/>
          </ac:spMkLst>
        </pc:spChg>
        <pc:spChg chg="add mod">
          <ac:chgData name="Natalie Jackson" userId="8567379c17b7f4f7" providerId="LiveId" clId="{673BF2AA-4EE4-4702-BC6E-6E5059DC4A52}" dt="2017-09-08T00:08:01.975" v="528" actId="20577"/>
          <ac:spMkLst>
            <pc:docMk/>
            <pc:sldMk cId="1166053525" sldId="454"/>
            <ac:spMk id="6" creationId="{87AEE1B4-3E58-4603-AE7F-C050A7098D80}"/>
          </ac:spMkLst>
        </pc:spChg>
        <pc:spChg chg="mod">
          <ac:chgData name="Natalie Jackson" userId="8567379c17b7f4f7" providerId="LiveId" clId="{673BF2AA-4EE4-4702-BC6E-6E5059DC4A52}" dt="2017-09-08T00:38:27.502" v="801" actId="2696"/>
          <ac:spMkLst>
            <pc:docMk/>
            <pc:sldMk cId="1166053525" sldId="454"/>
            <ac:spMk id="9" creationId="{00000000-0000-0000-0000-000000000000}"/>
          </ac:spMkLst>
        </pc:spChg>
        <pc:spChg chg="del">
          <ac:chgData name="Natalie Jackson" userId="8567379c17b7f4f7" providerId="LiveId" clId="{673BF2AA-4EE4-4702-BC6E-6E5059DC4A52}" dt="2017-09-07T23:55:43.653" v="421" actId="478"/>
          <ac:spMkLst>
            <pc:docMk/>
            <pc:sldMk cId="1166053525" sldId="454"/>
            <ac:spMk id="10" creationId="{00000000-0000-0000-0000-000000000000}"/>
          </ac:spMkLst>
        </pc:spChg>
        <pc:graphicFrameChg chg="mod">
          <ac:chgData name="Natalie Jackson" userId="8567379c17b7f4f7" providerId="LiveId" clId="{673BF2AA-4EE4-4702-BC6E-6E5059DC4A52}" dt="2017-09-08T00:05:26.259" v="502" actId="2696"/>
          <ac:graphicFrameMkLst>
            <pc:docMk/>
            <pc:sldMk cId="1166053525" sldId="454"/>
            <ac:graphicFrameMk id="8" creationId="{00000000-0000-0000-0000-000000000000}"/>
          </ac:graphicFrameMkLst>
        </pc:graphicFrameChg>
      </pc:sldChg>
      <pc:sldChg chg="del">
        <pc:chgData name="Natalie Jackson" userId="8567379c17b7f4f7" providerId="LiveId" clId="{673BF2AA-4EE4-4702-BC6E-6E5059DC4A52}" dt="2017-09-08T00:09:29.260" v="533" actId="2696"/>
        <pc:sldMkLst>
          <pc:docMk/>
          <pc:sldMk cId="2366659119" sldId="455"/>
        </pc:sldMkLst>
      </pc:sldChg>
      <pc:sldChg chg="addSp delSp modSp add mod">
        <pc:chgData name="Natalie Jackson" userId="8567379c17b7f4f7" providerId="LiveId" clId="{673BF2AA-4EE4-4702-BC6E-6E5059DC4A52}" dt="2017-09-08T00:47:09.138" v="896" actId="20577"/>
        <pc:sldMkLst>
          <pc:docMk/>
          <pc:sldMk cId="2607848281" sldId="456"/>
        </pc:sldMkLst>
        <pc:spChg chg="mod">
          <ac:chgData name="Natalie Jackson" userId="8567379c17b7f4f7" providerId="LiveId" clId="{673BF2AA-4EE4-4702-BC6E-6E5059DC4A52}" dt="2017-09-08T00:47:09.138" v="896" actId="20577"/>
          <ac:spMkLst>
            <pc:docMk/>
            <pc:sldMk cId="2607848281" sldId="456"/>
            <ac:spMk id="2" creationId="{05143643-0085-47A3-8F18-5DF696EFE525}"/>
          </ac:spMkLst>
        </pc:spChg>
        <pc:spChg chg="add del">
          <ac:chgData name="Natalie Jackson" userId="8567379c17b7f4f7" providerId="LiveId" clId="{673BF2AA-4EE4-4702-BC6E-6E5059DC4A52}" dt="2017-09-07T23:28:49.395" v="89" actId="20577"/>
          <ac:spMkLst>
            <pc:docMk/>
            <pc:sldMk cId="2607848281" sldId="456"/>
            <ac:spMk id="3" creationId="{75479C5C-72C2-4E20-86CF-29FBAEA51003}"/>
          </ac:spMkLst>
        </pc:spChg>
        <pc:graphicFrameChg chg="add del mod">
          <ac:chgData name="Natalie Jackson" userId="8567379c17b7f4f7" providerId="LiveId" clId="{673BF2AA-4EE4-4702-BC6E-6E5059DC4A52}" dt="2017-09-07T23:28:42.374" v="87" actId="20577"/>
          <ac:graphicFrameMkLst>
            <pc:docMk/>
            <pc:sldMk cId="2607848281" sldId="456"/>
            <ac:graphicFrameMk id="8" creationId="{B45D58CB-0071-4E6C-A401-00B28468A3B1}"/>
          </ac:graphicFrameMkLst>
        </pc:graphicFrameChg>
        <pc:graphicFrameChg chg="add mod">
          <ac:chgData name="Natalie Jackson" userId="8567379c17b7f4f7" providerId="LiveId" clId="{673BF2AA-4EE4-4702-BC6E-6E5059DC4A52}" dt="2017-09-07T23:31:14.048" v="108" actId="20577"/>
          <ac:graphicFrameMkLst>
            <pc:docMk/>
            <pc:sldMk cId="2607848281" sldId="456"/>
            <ac:graphicFrameMk id="11" creationId="{8DB4D91E-7D37-448B-B883-1F036D550F54}"/>
          </ac:graphicFrameMkLst>
        </pc:graphicFrameChg>
      </pc:sldChg>
      <pc:sldChg chg="add del">
        <pc:chgData name="Natalie Jackson" userId="8567379c17b7f4f7" providerId="LiveId" clId="{673BF2AA-4EE4-4702-BC6E-6E5059DC4A52}" dt="2017-09-07T23:28:09.051" v="82" actId="2696"/>
        <pc:sldMkLst>
          <pc:docMk/>
          <pc:sldMk cId="2666306656" sldId="456"/>
        </pc:sldMkLst>
      </pc:sldChg>
      <pc:sldChg chg="add del mod">
        <pc:chgData name="Natalie Jackson" userId="8567379c17b7f4f7" providerId="LiveId" clId="{673BF2AA-4EE4-4702-BC6E-6E5059DC4A52}" dt="2017-09-08T00:00:21.905" v="436" actId="2696"/>
        <pc:sldMkLst>
          <pc:docMk/>
          <pc:sldMk cId="19898041" sldId="457"/>
        </pc:sldMkLst>
      </pc:sldChg>
      <pc:sldChg chg="delSp modSp add del mod delAnim">
        <pc:chgData name="Natalie Jackson" userId="8567379c17b7f4f7" providerId="LiveId" clId="{673BF2AA-4EE4-4702-BC6E-6E5059DC4A52}" dt="2017-09-08T00:15:16.206" v="567" actId="2696"/>
        <pc:sldMkLst>
          <pc:docMk/>
          <pc:sldMk cId="395873283" sldId="457"/>
        </pc:sldMkLst>
        <pc:spChg chg="mod">
          <ac:chgData name="Natalie Jackson" userId="8567379c17b7f4f7" providerId="LiveId" clId="{673BF2AA-4EE4-4702-BC6E-6E5059DC4A52}" dt="2017-09-08T00:14:57.180" v="566" actId="20577"/>
          <ac:spMkLst>
            <pc:docMk/>
            <pc:sldMk cId="395873283" sldId="457"/>
            <ac:spMk id="2" creationId="{00000000-0000-0000-0000-000000000000}"/>
          </ac:spMkLst>
        </pc:spChg>
        <pc:spChg chg="del">
          <ac:chgData name="Natalie Jackson" userId="8567379c17b7f4f7" providerId="LiveId" clId="{673BF2AA-4EE4-4702-BC6E-6E5059DC4A52}" dt="2017-09-08T00:01:04.346" v="441" actId="478"/>
          <ac:spMkLst>
            <pc:docMk/>
            <pc:sldMk cId="395873283" sldId="457"/>
            <ac:spMk id="9" creationId="{00000000-0000-0000-0000-000000000000}"/>
          </ac:spMkLst>
        </pc:spChg>
        <pc:graphicFrameChg chg="mod">
          <ac:chgData name="Natalie Jackson" userId="8567379c17b7f4f7" providerId="LiveId" clId="{673BF2AA-4EE4-4702-BC6E-6E5059DC4A52}" dt="2017-09-08T00:14:44.972" v="558" actId="2696"/>
          <ac:graphicFrameMkLst>
            <pc:docMk/>
            <pc:sldMk cId="395873283" sldId="457"/>
            <ac:graphicFrameMk id="8" creationId="{00000000-0000-0000-0000-000000000000}"/>
          </ac:graphicFrameMkLst>
        </pc:graphicFrameChg>
      </pc:sldChg>
      <pc:sldChg chg="addSp delSp modSp add ord">
        <pc:chgData name="Natalie Jackson" userId="8567379c17b7f4f7" providerId="LiveId" clId="{673BF2AA-4EE4-4702-BC6E-6E5059DC4A52}" dt="2017-09-08T00:39:06.269" v="803" actId="2696"/>
        <pc:sldMkLst>
          <pc:docMk/>
          <pc:sldMk cId="897883120" sldId="458"/>
        </pc:sldMkLst>
        <pc:picChg chg="add">
          <ac:chgData name="Natalie Jackson" userId="8567379c17b7f4f7" providerId="LiveId" clId="{673BF2AA-4EE4-4702-BC6E-6E5059DC4A52}" dt="2017-09-08T00:13:09.441" v="549" actId="2696"/>
          <ac:picMkLst>
            <pc:docMk/>
            <pc:sldMk cId="897883120" sldId="458"/>
            <ac:picMk id="9" creationId="{0CE06D5A-C2FA-425B-82F6-99FD6F72DC94}"/>
          </ac:picMkLst>
        </pc:picChg>
        <pc:picChg chg="del mod">
          <ac:chgData name="Natalie Jackson" userId="8567379c17b7f4f7" providerId="LiveId" clId="{673BF2AA-4EE4-4702-BC6E-6E5059DC4A52}" dt="2017-09-08T00:12:51.263" v="547" actId="478"/>
          <ac:picMkLst>
            <pc:docMk/>
            <pc:sldMk cId="897883120" sldId="458"/>
            <ac:picMk id="11" creationId="{65E28B48-EBC5-45C1-823F-27D9D676CF1A}"/>
          </ac:picMkLst>
        </pc:picChg>
        <pc:picChg chg="del">
          <ac:chgData name="Natalie Jackson" userId="8567379c17b7f4f7" providerId="LiveId" clId="{673BF2AA-4EE4-4702-BC6E-6E5059DC4A52}" dt="2017-09-08T00:12:26.619" v="543" actId="478"/>
          <ac:picMkLst>
            <pc:docMk/>
            <pc:sldMk cId="897883120" sldId="458"/>
            <ac:picMk id="1026" creationId="{F45F2C47-87AF-4823-9890-6081ADAC8E56}"/>
          </ac:picMkLst>
        </pc:picChg>
        <pc:picChg chg="add mod">
          <ac:chgData name="Natalie Jackson" userId="8567379c17b7f4f7" providerId="LiveId" clId="{673BF2AA-4EE4-4702-BC6E-6E5059DC4A52}" dt="2017-09-08T00:12:58.008" v="548" actId="1076"/>
          <ac:picMkLst>
            <pc:docMk/>
            <pc:sldMk cId="897883120" sldId="458"/>
            <ac:picMk id="2050" creationId="{F3618639-D5D3-4664-B3B9-6BC7A0EEF287}"/>
          </ac:picMkLst>
        </pc:picChg>
      </pc:sldChg>
      <pc:sldChg chg="addSp delSp modSp add mod ord">
        <pc:chgData name="Natalie Jackson" userId="8567379c17b7f4f7" providerId="LiveId" clId="{673BF2AA-4EE4-4702-BC6E-6E5059DC4A52}" dt="2017-09-08T00:38:58.611" v="802" actId="2696"/>
        <pc:sldMkLst>
          <pc:docMk/>
          <pc:sldMk cId="2935173563" sldId="459"/>
        </pc:sldMkLst>
        <pc:spChg chg="mod">
          <ac:chgData name="Natalie Jackson" userId="8567379c17b7f4f7" providerId="LiveId" clId="{673BF2AA-4EE4-4702-BC6E-6E5059DC4A52}" dt="2017-09-08T00:36:02.561" v="777" actId="20577"/>
          <ac:spMkLst>
            <pc:docMk/>
            <pc:sldMk cId="2935173563" sldId="459"/>
            <ac:spMk id="2" creationId="{D7A2FE84-5FDB-4FEE-9D65-02657B5D0FDE}"/>
          </ac:spMkLst>
        </pc:spChg>
        <pc:spChg chg="del">
          <ac:chgData name="Natalie Jackson" userId="8567379c17b7f4f7" providerId="LiveId" clId="{673BF2AA-4EE4-4702-BC6E-6E5059DC4A52}" dt="2017-09-08T00:33:12.011" v="672" actId="478"/>
          <ac:spMkLst>
            <pc:docMk/>
            <pc:sldMk cId="2935173563" sldId="459"/>
            <ac:spMk id="3" creationId="{982B83FF-2038-4CE9-8125-80C014006CEB}"/>
          </ac:spMkLst>
        </pc:spChg>
        <pc:spChg chg="del">
          <ac:chgData name="Natalie Jackson" userId="8567379c17b7f4f7" providerId="LiveId" clId="{673BF2AA-4EE4-4702-BC6E-6E5059DC4A52}" dt="2017-09-08T00:31:25.366" v="652" actId="2696"/>
          <ac:spMkLst>
            <pc:docMk/>
            <pc:sldMk cId="2935173563" sldId="459"/>
            <ac:spMk id="4" creationId="{AA05AC03-D8BF-418E-8E48-8789594D037E}"/>
          </ac:spMkLst>
        </pc:spChg>
        <pc:spChg chg="del">
          <ac:chgData name="Natalie Jackson" userId="8567379c17b7f4f7" providerId="LiveId" clId="{673BF2AA-4EE4-4702-BC6E-6E5059DC4A52}" dt="2017-09-08T00:33:10.489" v="671" actId="478"/>
          <ac:spMkLst>
            <pc:docMk/>
            <pc:sldMk cId="2935173563" sldId="459"/>
            <ac:spMk id="5" creationId="{D1A2E707-C0D1-4094-9998-393A15C56C7C}"/>
          </ac:spMkLst>
        </pc:spChg>
        <pc:spChg chg="del">
          <ac:chgData name="Natalie Jackson" userId="8567379c17b7f4f7" providerId="LiveId" clId="{673BF2AA-4EE4-4702-BC6E-6E5059DC4A52}" dt="2017-09-08T00:33:07.905" v="670" actId="478"/>
          <ac:spMkLst>
            <pc:docMk/>
            <pc:sldMk cId="2935173563" sldId="459"/>
            <ac:spMk id="6" creationId="{3C81B74E-D243-4994-B131-0B83F1167867}"/>
          </ac:spMkLst>
        </pc:spChg>
        <pc:graphicFrameChg chg="add mod">
          <ac:chgData name="Natalie Jackson" userId="8567379c17b7f4f7" providerId="LiveId" clId="{673BF2AA-4EE4-4702-BC6E-6E5059DC4A52}" dt="2017-09-08T00:37:58.203" v="798" actId="2696"/>
          <ac:graphicFrameMkLst>
            <pc:docMk/>
            <pc:sldMk cId="2935173563" sldId="459"/>
            <ac:graphicFrameMk id="11" creationId="{6AF9CC2D-1C26-47D0-8920-0E5CC30500D7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7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NZ" dirty="0"/>
              <a:t>Percentage aged 65+ years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78205920660077"/>
          <c:y val="0.12908767838149265"/>
          <c:w val="0.7137702084967128"/>
          <c:h val="0.7127831760030727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Nelson City (Medium)</c:v>
                </c:pt>
              </c:strCache>
            </c:strRef>
          </c:tx>
          <c:spPr>
            <a:ln w="3492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5.7239057239057242E-2"/>
                  <c:y val="-5.2766575075341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12BE-4691-B0E0-052C21679B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12BE-4691-B0E0-052C21679B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Sheet1!$B$1:$K$1</c:f>
              <c:strCache>
                <c:ptCount val="10"/>
                <c:pt idx="0">
                  <c:v>1996</c:v>
                </c:pt>
                <c:pt idx="1">
                  <c:v>2001</c:v>
                </c:pt>
                <c:pt idx="2">
                  <c:v>2006</c:v>
                </c:pt>
                <c:pt idx="3">
                  <c:v>2013</c:v>
                </c:pt>
                <c:pt idx="4">
                  <c:v>2018</c:v>
                </c:pt>
                <c:pt idx="5">
                  <c:v>2023</c:v>
                </c:pt>
                <c:pt idx="6">
                  <c:v>2028</c:v>
                </c:pt>
                <c:pt idx="7">
                  <c:v>2033</c:v>
                </c:pt>
                <c:pt idx="8">
                  <c:v>2038</c:v>
                </c:pt>
                <c:pt idx="9">
                  <c:v>2043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4">
                  <c:v>19.899999999999999</c:v>
                </c:pt>
                <c:pt idx="5" formatCode="#,##0.0">
                  <c:v>23</c:v>
                </c:pt>
                <c:pt idx="6" formatCode="#,##0.0">
                  <c:v>26.5</c:v>
                </c:pt>
                <c:pt idx="7" formatCode="#,##0.0">
                  <c:v>29.2</c:v>
                </c:pt>
                <c:pt idx="8" formatCode="#,##0.0">
                  <c:v>31.6</c:v>
                </c:pt>
                <c:pt idx="9" formatCode="#,##0.0">
                  <c:v>32.700000000000003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5C9-4D67-A67D-42B40D4B355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Nelson City (High)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5.2188552188552187E-2"/>
                  <c:y val="-4.1040669503043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12BE-4691-B0E0-052C21679B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Sheet1!$B$1:$K$1</c:f>
              <c:strCache>
                <c:ptCount val="10"/>
                <c:pt idx="0">
                  <c:v>1996</c:v>
                </c:pt>
                <c:pt idx="1">
                  <c:v>2001</c:v>
                </c:pt>
                <c:pt idx="2">
                  <c:v>2006</c:v>
                </c:pt>
                <c:pt idx="3">
                  <c:v>2013</c:v>
                </c:pt>
                <c:pt idx="4">
                  <c:v>2018</c:v>
                </c:pt>
                <c:pt idx="5">
                  <c:v>2023</c:v>
                </c:pt>
                <c:pt idx="6">
                  <c:v>2028</c:v>
                </c:pt>
                <c:pt idx="7">
                  <c:v>2033</c:v>
                </c:pt>
                <c:pt idx="8">
                  <c:v>2038</c:v>
                </c:pt>
                <c:pt idx="9">
                  <c:v>2043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4">
                  <c:v>19.8</c:v>
                </c:pt>
                <c:pt idx="5">
                  <c:v>22.8</c:v>
                </c:pt>
                <c:pt idx="6">
                  <c:v>26.2</c:v>
                </c:pt>
                <c:pt idx="7">
                  <c:v>28.8</c:v>
                </c:pt>
                <c:pt idx="8">
                  <c:v>30.9</c:v>
                </c:pt>
                <c:pt idx="9">
                  <c:v>31.9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2BE-4691-B0E0-052C21679B5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Nelson City (Observed)</c:v>
                </c:pt>
              </c:strCache>
            </c:strRef>
          </c:tx>
          <c:spPr>
            <a:ln w="34925" cap="rnd">
              <a:solidFill>
                <a:srgbClr val="D4782C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7037037037037056E-2"/>
                  <c:y val="-4.1040669503043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12BE-4691-B0E0-052C21679B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5555555555555615E-2"/>
                  <c:y val="-4.6903622289192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12BE-4691-B0E0-052C21679B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Sheet1!$B$1:$K$1</c:f>
              <c:strCache>
                <c:ptCount val="10"/>
                <c:pt idx="0">
                  <c:v>1996</c:v>
                </c:pt>
                <c:pt idx="1">
                  <c:v>2001</c:v>
                </c:pt>
                <c:pt idx="2">
                  <c:v>2006</c:v>
                </c:pt>
                <c:pt idx="3">
                  <c:v>2013</c:v>
                </c:pt>
                <c:pt idx="4">
                  <c:v>2018</c:v>
                </c:pt>
                <c:pt idx="5">
                  <c:v>2023</c:v>
                </c:pt>
                <c:pt idx="6">
                  <c:v>2028</c:v>
                </c:pt>
                <c:pt idx="7">
                  <c:v>2033</c:v>
                </c:pt>
                <c:pt idx="8">
                  <c:v>2038</c:v>
                </c:pt>
                <c:pt idx="9">
                  <c:v>2043</c:v>
                </c:pt>
              </c:strCache>
            </c:strRef>
          </c:cat>
          <c:val>
            <c:numRef>
              <c:f>Sheet1!$B$4:$K$4</c:f>
              <c:numCache>
                <c:formatCode>#,##0.0</c:formatCode>
                <c:ptCount val="10"/>
                <c:pt idx="0">
                  <c:v>14.077669902912621</c:v>
                </c:pt>
                <c:pt idx="1">
                  <c:v>14.125874125874127</c:v>
                </c:pt>
                <c:pt idx="2">
                  <c:v>14.469525959367946</c:v>
                </c:pt>
                <c:pt idx="3">
                  <c:v>17.166324435318277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2BE-4691-B0E0-052C21679B5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Total NZ (medium)</c:v>
                </c:pt>
              </c:strCache>
            </c:strRef>
          </c:tx>
          <c:spPr>
            <a:ln w="412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Pt>
            <c:idx val="4"/>
            <c:marker>
              <c:symbol val="circle"/>
              <c:size val="5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41275" cap="rnd">
                <a:solidFill>
                  <a:schemeClr val="tx1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12BE-4691-B0E0-052C21679B58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41275" cap="rnd">
                <a:solidFill>
                  <a:schemeClr val="tx1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2BE-4691-B0E0-052C21679B58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41275" cap="rnd">
                <a:solidFill>
                  <a:schemeClr val="tx1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2BE-4691-B0E0-052C21679B58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41275" cap="rnd">
                <a:solidFill>
                  <a:schemeClr val="tx1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2BE-4691-B0E0-052C21679B58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41275" cap="rnd">
                <a:solidFill>
                  <a:schemeClr val="tx1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2BE-4691-B0E0-052C21679B58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41275" cap="rnd">
                <a:solidFill>
                  <a:schemeClr val="tx1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2BE-4691-B0E0-052C21679B58}"/>
              </c:ext>
            </c:extLst>
          </c:dPt>
          <c:dLbls>
            <c:dLbl>
              <c:idx val="0"/>
              <c:layout>
                <c:manualLayout>
                  <c:x val="-1.1784511784511785E-2"/>
                  <c:y val="5.276657507534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12BE-4691-B0E0-052C21679B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2BE-4691-B0E0-052C21679B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Sheet1!$B$1:$K$1</c:f>
              <c:strCache>
                <c:ptCount val="10"/>
                <c:pt idx="0">
                  <c:v>1996</c:v>
                </c:pt>
                <c:pt idx="1">
                  <c:v>2001</c:v>
                </c:pt>
                <c:pt idx="2">
                  <c:v>2006</c:v>
                </c:pt>
                <c:pt idx="3">
                  <c:v>2013</c:v>
                </c:pt>
                <c:pt idx="4">
                  <c:v>2018</c:v>
                </c:pt>
                <c:pt idx="5">
                  <c:v>2023</c:v>
                </c:pt>
                <c:pt idx="6">
                  <c:v>2028</c:v>
                </c:pt>
                <c:pt idx="7">
                  <c:v>2033</c:v>
                </c:pt>
                <c:pt idx="8">
                  <c:v>2038</c:v>
                </c:pt>
                <c:pt idx="9">
                  <c:v>2043</c:v>
                </c:pt>
              </c:strCache>
            </c:strRef>
          </c:cat>
          <c:val>
            <c:numRef>
              <c:f>Sheet1!$B$5:$K$5</c:f>
              <c:numCache>
                <c:formatCode>#,##0.0</c:formatCode>
                <c:ptCount val="10"/>
                <c:pt idx="0">
                  <c:v>11.52411575562701</c:v>
                </c:pt>
                <c:pt idx="1">
                  <c:v>11.868315938667697</c:v>
                </c:pt>
                <c:pt idx="2">
                  <c:v>12.226258184772739</c:v>
                </c:pt>
                <c:pt idx="3">
                  <c:v>14.092208640057629</c:v>
                </c:pt>
                <c:pt idx="4" formatCode="0.0">
                  <c:v>15.372281379764011</c:v>
                </c:pt>
                <c:pt idx="5" formatCode="0.0">
                  <c:v>17.171717171717169</c:v>
                </c:pt>
                <c:pt idx="6" formatCode="0.0">
                  <c:v>19.388834257936434</c:v>
                </c:pt>
                <c:pt idx="7" formatCode="0.0">
                  <c:v>21.127792672028598</c:v>
                </c:pt>
                <c:pt idx="8" formatCode="0.0">
                  <c:v>22.590037782938747</c:v>
                </c:pt>
                <c:pt idx="9" formatCode="0.0">
                  <c:v>23.133156624065101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12BE-4691-B0E0-052C21679B5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Sheet1!$B$1:$K$1</c:f>
              <c:strCache>
                <c:ptCount val="10"/>
                <c:pt idx="0">
                  <c:v>1996</c:v>
                </c:pt>
                <c:pt idx="1">
                  <c:v>2001</c:v>
                </c:pt>
                <c:pt idx="2">
                  <c:v>2006</c:v>
                </c:pt>
                <c:pt idx="3">
                  <c:v>2013</c:v>
                </c:pt>
                <c:pt idx="4">
                  <c:v>2018</c:v>
                </c:pt>
                <c:pt idx="5">
                  <c:v>2023</c:v>
                </c:pt>
                <c:pt idx="6">
                  <c:v>2028</c:v>
                </c:pt>
                <c:pt idx="7">
                  <c:v>2033</c:v>
                </c:pt>
                <c:pt idx="8">
                  <c:v>2038</c:v>
                </c:pt>
                <c:pt idx="9">
                  <c:v>2043</c:v>
                </c:pt>
              </c:strCache>
            </c:strRef>
          </c:cat>
          <c:val>
            <c:numRef>
              <c:f>Sheet1!$B$6:$K$6</c:f>
              <c:numCache>
                <c:formatCode>General</c:formatCode>
                <c:ptCount val="10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12BE-4691-B0E0-052C21679B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1799744"/>
        <c:axId val="231865520"/>
      </c:lineChart>
      <c:catAx>
        <c:axId val="2317997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 dirty="0" smtClean="0"/>
                  <a:t>Year</a:t>
                </a:r>
                <a:endParaRPr lang="en-NZ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865520"/>
        <c:crosses val="autoZero"/>
        <c:auto val="1"/>
        <c:lblAlgn val="ctr"/>
        <c:lblOffset val="100"/>
        <c:noMultiLvlLbl val="0"/>
      </c:catAx>
      <c:valAx>
        <c:axId val="231865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 dirty="0"/>
                  <a:t>Percentage aged 65+ years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799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8451088310930831"/>
          <c:y val="7.7398824824203766E-2"/>
          <c:w val="0.14479015880590684"/>
          <c:h val="0.363080201500915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38158487764787"/>
          <c:y val="3.6071932429238313E-2"/>
          <c:w val="0.82187849624857501"/>
          <c:h val="0.851485866128936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Estimated Resident Population</c:v>
                </c:pt>
              </c:strCache>
            </c:strRef>
          </c:tx>
          <c:spPr>
            <a:ln w="4127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4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2"/>
            <c:marker>
              <c:symbol val="square"/>
              <c:size val="4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412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E79-43A8-88E2-2641817E8B70}"/>
              </c:ext>
            </c:extLst>
          </c:dPt>
          <c:dPt>
            <c:idx val="3"/>
            <c:marker>
              <c:symbol val="square"/>
              <c:size val="4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412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E79-43A8-88E2-2641817E8B70}"/>
              </c:ext>
            </c:extLst>
          </c:dPt>
          <c:dPt>
            <c:idx val="14"/>
            <c:marker>
              <c:symbol val="square"/>
              <c:size val="4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3E79-43A8-88E2-2641817E8B70}"/>
              </c:ext>
            </c:extLst>
          </c:dPt>
          <c:cat>
            <c:strRef>
              <c:f>Sheet1!$A$2:$A$42</c:f>
              <c:strCache>
                <c:ptCount val="41"/>
                <c:pt idx="1">
                  <c:v>1996</c:v>
                </c:pt>
                <c:pt idx="2">
                  <c:v>2001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  <c:pt idx="40">
                  <c:v>2043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1">
                  <c:v>41200</c:v>
                </c:pt>
                <c:pt idx="2">
                  <c:v>42900</c:v>
                </c:pt>
                <c:pt idx="3">
                  <c:v>44300</c:v>
                </c:pt>
                <c:pt idx="4">
                  <c:v>44700</c:v>
                </c:pt>
                <c:pt idx="5">
                  <c:v>45200</c:v>
                </c:pt>
                <c:pt idx="6">
                  <c:v>45800</c:v>
                </c:pt>
                <c:pt idx="7">
                  <c:v>46500</c:v>
                </c:pt>
                <c:pt idx="8">
                  <c:v>47500</c:v>
                </c:pt>
                <c:pt idx="9">
                  <c:v>48200</c:v>
                </c:pt>
                <c:pt idx="10">
                  <c:v>48700</c:v>
                </c:pt>
                <c:pt idx="11">
                  <c:v>49300</c:v>
                </c:pt>
                <c:pt idx="12">
                  <c:v>49900</c:v>
                </c:pt>
                <c:pt idx="13">
                  <c:v>50600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E79-43A8-88E2-2641817E8B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SNZ 2017 (medium)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B0F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Sheet1!$A$2:$A$42</c:f>
              <c:strCache>
                <c:ptCount val="41"/>
                <c:pt idx="1">
                  <c:v>1996</c:v>
                </c:pt>
                <c:pt idx="2">
                  <c:v>2001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  <c:pt idx="40">
                  <c:v>2043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10">
                  <c:v>48700</c:v>
                </c:pt>
                <c:pt idx="15">
                  <c:v>51800</c:v>
                </c:pt>
                <c:pt idx="20">
                  <c:v>53700</c:v>
                </c:pt>
                <c:pt idx="25">
                  <c:v>55300</c:v>
                </c:pt>
                <c:pt idx="30">
                  <c:v>56500</c:v>
                </c:pt>
                <c:pt idx="35">
                  <c:v>57400</c:v>
                </c:pt>
                <c:pt idx="40">
                  <c:v>58000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3E79-43A8-88E2-2641817E8B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SNZ 2017 (high)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Pt>
            <c:idx val="10"/>
            <c:marker>
              <c:symbol val="circle"/>
              <c:size val="7"/>
              <c:spPr>
                <a:solidFill>
                  <a:schemeClr val="tx1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E79-43A8-88E2-2641817E8B70}"/>
              </c:ext>
            </c:extLst>
          </c:dPt>
          <c:cat>
            <c:strRef>
              <c:f>Sheet1!$A$2:$A$42</c:f>
              <c:strCache>
                <c:ptCount val="41"/>
                <c:pt idx="1">
                  <c:v>1996</c:v>
                </c:pt>
                <c:pt idx="2">
                  <c:v>2001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  <c:pt idx="40">
                  <c:v>2043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10">
                  <c:v>48700</c:v>
                </c:pt>
                <c:pt idx="15">
                  <c:v>53000</c:v>
                </c:pt>
                <c:pt idx="20">
                  <c:v>56100</c:v>
                </c:pt>
                <c:pt idx="25">
                  <c:v>59100</c:v>
                </c:pt>
                <c:pt idx="30">
                  <c:v>61800</c:v>
                </c:pt>
                <c:pt idx="35">
                  <c:v>64200</c:v>
                </c:pt>
                <c:pt idx="40">
                  <c:v>66400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3E79-43A8-88E2-2641817E8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7974296"/>
        <c:axId val="336165792"/>
      </c:lineChart>
      <c:catAx>
        <c:axId val="33797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165792"/>
        <c:crosses val="autoZero"/>
        <c:auto val="1"/>
        <c:lblAlgn val="ctr"/>
        <c:lblOffset val="100"/>
        <c:noMultiLvlLbl val="0"/>
      </c:catAx>
      <c:valAx>
        <c:axId val="33616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974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519274105888277"/>
          <c:y val="0.50900586479938548"/>
          <c:w val="0.30231567644953472"/>
          <c:h val="0.239958192991786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Components of change – Nelson</a:t>
            </a:r>
            <a:r>
              <a:rPr lang="en-US" baseline="0" dirty="0"/>
              <a:t> City</a:t>
            </a:r>
            <a:endParaRPr lang="en-US" dirty="0"/>
          </a:p>
        </c:rich>
      </c:tx>
      <c:layout>
        <c:manualLayout>
          <c:xMode val="edge"/>
          <c:yMode val="edge"/>
          <c:x val="8.7714547045255706E-2"/>
          <c:y val="3.51777167168941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Natural Increase</c:v>
                </c:pt>
              </c:strCache>
            </c:strRef>
          </c:tx>
          <c:spPr>
            <a:solidFill>
              <a:srgbClr val="4BACC6"/>
            </a:solidFill>
            <a:ln>
              <a:noFill/>
            </a:ln>
            <a:effectLst/>
          </c:spPr>
          <c:invertIfNegative val="0"/>
          <c:cat>
            <c:strRef>
              <c:f>Sheet1!$A$2:$A$27</c:f>
              <c:strCache>
                <c:ptCount val="26"/>
                <c:pt idx="0">
                  <c:v>1991</c:v>
                </c:pt>
                <c:pt idx="1">
                  <c:v>1991-92</c:v>
                </c:pt>
                <c:pt idx="2">
                  <c:v>1992-93</c:v>
                </c:pt>
                <c:pt idx="3">
                  <c:v>1993-94</c:v>
                </c:pt>
                <c:pt idx="4">
                  <c:v>1994-95</c:v>
                </c:pt>
                <c:pt idx="5">
                  <c:v>1995-96</c:v>
                </c:pt>
                <c:pt idx="6">
                  <c:v>1996-97</c:v>
                </c:pt>
                <c:pt idx="7">
                  <c:v>1997-98</c:v>
                </c:pt>
                <c:pt idx="8">
                  <c:v>1998-99</c:v>
                </c:pt>
                <c:pt idx="9">
                  <c:v>1999-2000</c:v>
                </c:pt>
                <c:pt idx="10">
                  <c:v>2000-01</c:v>
                </c:pt>
                <c:pt idx="11">
                  <c:v>2001-02</c:v>
                </c:pt>
                <c:pt idx="12">
                  <c:v>2002-03</c:v>
                </c:pt>
                <c:pt idx="13">
                  <c:v>2003-04</c:v>
                </c:pt>
                <c:pt idx="14">
                  <c:v>2004-05</c:v>
                </c:pt>
                <c:pt idx="15">
                  <c:v>2005-06</c:v>
                </c:pt>
                <c:pt idx="16">
                  <c:v>2006-07</c:v>
                </c:pt>
                <c:pt idx="17">
                  <c:v>2007-08</c:v>
                </c:pt>
                <c:pt idx="18">
                  <c:v>2008-09</c:v>
                </c:pt>
                <c:pt idx="19">
                  <c:v>2009-10</c:v>
                </c:pt>
                <c:pt idx="20">
                  <c:v>2010-11</c:v>
                </c:pt>
                <c:pt idx="21">
                  <c:v>2011-12</c:v>
                </c:pt>
                <c:pt idx="22">
                  <c:v>2012-13</c:v>
                </c:pt>
                <c:pt idx="23">
                  <c:v>2013-14</c:v>
                </c:pt>
                <c:pt idx="24">
                  <c:v>2014-15</c:v>
                </c:pt>
                <c:pt idx="25">
                  <c:v>2015-16</c:v>
                </c:pt>
              </c:strCache>
            </c:strRef>
          </c:cat>
          <c:val>
            <c:numRef>
              <c:f>Sheet1!$B$2:$B$27</c:f>
              <c:numCache>
                <c:formatCode>\+#,#00;\-#,#00</c:formatCode>
                <c:ptCount val="26"/>
                <c:pt idx="1">
                  <c:v>201</c:v>
                </c:pt>
                <c:pt idx="2">
                  <c:v>252</c:v>
                </c:pt>
                <c:pt idx="3">
                  <c:v>246</c:v>
                </c:pt>
                <c:pt idx="4">
                  <c:v>171</c:v>
                </c:pt>
                <c:pt idx="6">
                  <c:v>162</c:v>
                </c:pt>
                <c:pt idx="7">
                  <c:v>183</c:v>
                </c:pt>
                <c:pt idx="8">
                  <c:v>189</c:v>
                </c:pt>
                <c:pt idx="9">
                  <c:v>198</c:v>
                </c:pt>
                <c:pt idx="10">
                  <c:v>207</c:v>
                </c:pt>
                <c:pt idx="11">
                  <c:v>138</c:v>
                </c:pt>
                <c:pt idx="12">
                  <c:v>165</c:v>
                </c:pt>
                <c:pt idx="13">
                  <c:v>222</c:v>
                </c:pt>
                <c:pt idx="14">
                  <c:v>156</c:v>
                </c:pt>
                <c:pt idx="15">
                  <c:v>141</c:v>
                </c:pt>
                <c:pt idx="16">
                  <c:v>207</c:v>
                </c:pt>
                <c:pt idx="17">
                  <c:v>261</c:v>
                </c:pt>
                <c:pt idx="18">
                  <c:v>204</c:v>
                </c:pt>
                <c:pt idx="19">
                  <c:v>243</c:v>
                </c:pt>
                <c:pt idx="20">
                  <c:v>207</c:v>
                </c:pt>
                <c:pt idx="21">
                  <c:v>216</c:v>
                </c:pt>
                <c:pt idx="22">
                  <c:v>111</c:v>
                </c:pt>
                <c:pt idx="23">
                  <c:v>123</c:v>
                </c:pt>
                <c:pt idx="24" formatCode="General">
                  <c:v>108</c:v>
                </c:pt>
                <c:pt idx="25" formatCode="General">
                  <c:v>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9E-44A8-B603-5FE9DDB0D9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Estimated Migration</c:v>
                </c:pt>
              </c:strCache>
            </c:strRef>
          </c:tx>
          <c:spPr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Sheet1!$A$2:$A$27</c:f>
              <c:strCache>
                <c:ptCount val="26"/>
                <c:pt idx="0">
                  <c:v>1991</c:v>
                </c:pt>
                <c:pt idx="1">
                  <c:v>1991-92</c:v>
                </c:pt>
                <c:pt idx="2">
                  <c:v>1992-93</c:v>
                </c:pt>
                <c:pt idx="3">
                  <c:v>1993-94</c:v>
                </c:pt>
                <c:pt idx="4">
                  <c:v>1994-95</c:v>
                </c:pt>
                <c:pt idx="5">
                  <c:v>1995-96</c:v>
                </c:pt>
                <c:pt idx="6">
                  <c:v>1996-97</c:v>
                </c:pt>
                <c:pt idx="7">
                  <c:v>1997-98</c:v>
                </c:pt>
                <c:pt idx="8">
                  <c:v>1998-99</c:v>
                </c:pt>
                <c:pt idx="9">
                  <c:v>1999-2000</c:v>
                </c:pt>
                <c:pt idx="10">
                  <c:v>2000-01</c:v>
                </c:pt>
                <c:pt idx="11">
                  <c:v>2001-02</c:v>
                </c:pt>
                <c:pt idx="12">
                  <c:v>2002-03</c:v>
                </c:pt>
                <c:pt idx="13">
                  <c:v>2003-04</c:v>
                </c:pt>
                <c:pt idx="14">
                  <c:v>2004-05</c:v>
                </c:pt>
                <c:pt idx="15">
                  <c:v>2005-06</c:v>
                </c:pt>
                <c:pt idx="16">
                  <c:v>2006-07</c:v>
                </c:pt>
                <c:pt idx="17">
                  <c:v>2007-08</c:v>
                </c:pt>
                <c:pt idx="18">
                  <c:v>2008-09</c:v>
                </c:pt>
                <c:pt idx="19">
                  <c:v>2009-10</c:v>
                </c:pt>
                <c:pt idx="20">
                  <c:v>2010-11</c:v>
                </c:pt>
                <c:pt idx="21">
                  <c:v>2011-12</c:v>
                </c:pt>
                <c:pt idx="22">
                  <c:v>2012-13</c:v>
                </c:pt>
                <c:pt idx="23">
                  <c:v>2013-14</c:v>
                </c:pt>
                <c:pt idx="24">
                  <c:v>2014-15</c:v>
                </c:pt>
                <c:pt idx="25">
                  <c:v>2015-16</c:v>
                </c:pt>
              </c:strCache>
            </c:strRef>
          </c:cat>
          <c:val>
            <c:numRef>
              <c:f>Sheet1!$C$2:$C$27</c:f>
              <c:numCache>
                <c:formatCode>\+#,#00;\-#,#00</c:formatCode>
                <c:ptCount val="26"/>
                <c:pt idx="1">
                  <c:v>156</c:v>
                </c:pt>
                <c:pt idx="2">
                  <c:v>748</c:v>
                </c:pt>
                <c:pt idx="3">
                  <c:v>654</c:v>
                </c:pt>
                <c:pt idx="4">
                  <c:v>629</c:v>
                </c:pt>
                <c:pt idx="6">
                  <c:v>338</c:v>
                </c:pt>
                <c:pt idx="7">
                  <c:v>117</c:v>
                </c:pt>
                <c:pt idx="8">
                  <c:v>111</c:v>
                </c:pt>
                <c:pt idx="9">
                  <c:v>102</c:v>
                </c:pt>
                <c:pt idx="10">
                  <c:v>93</c:v>
                </c:pt>
                <c:pt idx="11">
                  <c:v>62</c:v>
                </c:pt>
                <c:pt idx="12">
                  <c:v>335</c:v>
                </c:pt>
                <c:pt idx="13">
                  <c:v>178</c:v>
                </c:pt>
                <c:pt idx="14">
                  <c:v>-56</c:v>
                </c:pt>
                <c:pt idx="15">
                  <c:v>59</c:v>
                </c:pt>
                <c:pt idx="16">
                  <c:v>193</c:v>
                </c:pt>
                <c:pt idx="17">
                  <c:v>239</c:v>
                </c:pt>
                <c:pt idx="18">
                  <c:v>396</c:v>
                </c:pt>
                <c:pt idx="19">
                  <c:v>457</c:v>
                </c:pt>
                <c:pt idx="20">
                  <c:v>793</c:v>
                </c:pt>
                <c:pt idx="21">
                  <c:v>484</c:v>
                </c:pt>
                <c:pt idx="22">
                  <c:v>389</c:v>
                </c:pt>
                <c:pt idx="23">
                  <c:v>477</c:v>
                </c:pt>
                <c:pt idx="24" formatCode="General">
                  <c:v>492</c:v>
                </c:pt>
                <c:pt idx="25" formatCode="General">
                  <c:v>592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49E-44A8-B603-5FE9DDB0D9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337387032"/>
        <c:axId val="337387424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Net Change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1991</c:v>
                </c:pt>
                <c:pt idx="1">
                  <c:v>1991-92</c:v>
                </c:pt>
                <c:pt idx="2">
                  <c:v>1992-93</c:v>
                </c:pt>
                <c:pt idx="3">
                  <c:v>1993-94</c:v>
                </c:pt>
                <c:pt idx="4">
                  <c:v>1994-95</c:v>
                </c:pt>
                <c:pt idx="5">
                  <c:v>1995-96</c:v>
                </c:pt>
                <c:pt idx="6">
                  <c:v>1996-97</c:v>
                </c:pt>
                <c:pt idx="7">
                  <c:v>1997-98</c:v>
                </c:pt>
                <c:pt idx="8">
                  <c:v>1998-99</c:v>
                </c:pt>
                <c:pt idx="9">
                  <c:v>1999-2000</c:v>
                </c:pt>
                <c:pt idx="10">
                  <c:v>2000-01</c:v>
                </c:pt>
                <c:pt idx="11">
                  <c:v>2001-02</c:v>
                </c:pt>
                <c:pt idx="12">
                  <c:v>2002-03</c:v>
                </c:pt>
                <c:pt idx="13">
                  <c:v>2003-04</c:v>
                </c:pt>
                <c:pt idx="14">
                  <c:v>2004-05</c:v>
                </c:pt>
                <c:pt idx="15">
                  <c:v>2005-06</c:v>
                </c:pt>
                <c:pt idx="16">
                  <c:v>2006-07</c:v>
                </c:pt>
                <c:pt idx="17">
                  <c:v>2007-08</c:v>
                </c:pt>
                <c:pt idx="18">
                  <c:v>2008-09</c:v>
                </c:pt>
                <c:pt idx="19">
                  <c:v>2009-10</c:v>
                </c:pt>
                <c:pt idx="20">
                  <c:v>2010-11</c:v>
                </c:pt>
                <c:pt idx="21">
                  <c:v>2011-12</c:v>
                </c:pt>
                <c:pt idx="22">
                  <c:v>2012-13</c:v>
                </c:pt>
                <c:pt idx="23">
                  <c:v>2013-14</c:v>
                </c:pt>
                <c:pt idx="24">
                  <c:v>2014-15</c:v>
                </c:pt>
                <c:pt idx="25">
                  <c:v>2015-16</c:v>
                </c:pt>
              </c:strCache>
            </c:strRef>
          </c:cat>
          <c:val>
            <c:numRef>
              <c:f>Sheet1!$D$2:$D$27</c:f>
              <c:numCache>
                <c:formatCode>General</c:formatCode>
                <c:ptCount val="26"/>
                <c:pt idx="1">
                  <c:v>357</c:v>
                </c:pt>
                <c:pt idx="2">
                  <c:v>1000</c:v>
                </c:pt>
                <c:pt idx="3">
                  <c:v>900</c:v>
                </c:pt>
                <c:pt idx="4">
                  <c:v>800</c:v>
                </c:pt>
                <c:pt idx="6">
                  <c:v>500</c:v>
                </c:pt>
                <c:pt idx="7">
                  <c:v>300</c:v>
                </c:pt>
                <c:pt idx="8">
                  <c:v>300</c:v>
                </c:pt>
                <c:pt idx="9">
                  <c:v>300</c:v>
                </c:pt>
                <c:pt idx="10">
                  <c:v>300</c:v>
                </c:pt>
                <c:pt idx="11">
                  <c:v>200</c:v>
                </c:pt>
                <c:pt idx="12">
                  <c:v>500</c:v>
                </c:pt>
                <c:pt idx="13">
                  <c:v>400</c:v>
                </c:pt>
                <c:pt idx="14">
                  <c:v>100</c:v>
                </c:pt>
                <c:pt idx="15">
                  <c:v>200</c:v>
                </c:pt>
                <c:pt idx="16">
                  <c:v>400</c:v>
                </c:pt>
                <c:pt idx="17">
                  <c:v>500</c:v>
                </c:pt>
                <c:pt idx="18">
                  <c:v>600</c:v>
                </c:pt>
                <c:pt idx="19">
                  <c:v>700</c:v>
                </c:pt>
                <c:pt idx="20">
                  <c:v>1000</c:v>
                </c:pt>
                <c:pt idx="21">
                  <c:v>700</c:v>
                </c:pt>
                <c:pt idx="22">
                  <c:v>500</c:v>
                </c:pt>
                <c:pt idx="23">
                  <c:v>600</c:v>
                </c:pt>
                <c:pt idx="24">
                  <c:v>600</c:v>
                </c:pt>
                <c:pt idx="25">
                  <c:v>700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49E-44A8-B603-5FE9DDB0D9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7387032"/>
        <c:axId val="337387424"/>
      </c:lineChart>
      <c:catAx>
        <c:axId val="337387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387424"/>
        <c:crosses val="autoZero"/>
        <c:auto val="1"/>
        <c:lblAlgn val="ctr"/>
        <c:lblOffset val="100"/>
        <c:noMultiLvlLbl val="0"/>
      </c:catAx>
      <c:valAx>
        <c:axId val="33738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\+#,#00;\-#,#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387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2008-13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Sheet1!$A$2:$A$63</c:f>
              <c:strCache>
                <c:ptCount val="62"/>
                <c:pt idx="0">
                  <c:v>Christchurch </c:v>
                </c:pt>
                <c:pt idx="1">
                  <c:v>Marlborough </c:v>
                </c:pt>
                <c:pt idx="2">
                  <c:v>Auckland</c:v>
                </c:pt>
                <c:pt idx="3">
                  <c:v>Queenstown-Lakes </c:v>
                </c:pt>
                <c:pt idx="4">
                  <c:v>Whangarei </c:v>
                </c:pt>
                <c:pt idx="5">
                  <c:v>Napier </c:v>
                </c:pt>
                <c:pt idx="6">
                  <c:v>Grey </c:v>
                </c:pt>
                <c:pt idx="7">
                  <c:v>Invercargill </c:v>
                </c:pt>
                <c:pt idx="8">
                  <c:v>Hurunui </c:v>
                </c:pt>
                <c:pt idx="9">
                  <c:v>Wanganui </c:v>
                </c:pt>
                <c:pt idx="10">
                  <c:v>Kapiti Coast </c:v>
                </c:pt>
                <c:pt idx="11">
                  <c:v>Horowhenua </c:v>
                </c:pt>
                <c:pt idx="12">
                  <c:v>Kaikoura </c:v>
                </c:pt>
                <c:pt idx="13">
                  <c:v>Rotorua </c:v>
                </c:pt>
                <c:pt idx="14">
                  <c:v>Central Otago </c:v>
                </c:pt>
                <c:pt idx="15">
                  <c:v>Waimakariri </c:v>
                </c:pt>
                <c:pt idx="16">
                  <c:v>Kaipara </c:v>
                </c:pt>
                <c:pt idx="17">
                  <c:v>Hastings </c:v>
                </c:pt>
                <c:pt idx="18">
                  <c:v>Lower Hutt </c:v>
                </c:pt>
                <c:pt idx="19">
                  <c:v>Carterton </c:v>
                </c:pt>
                <c:pt idx="20">
                  <c:v>Westland </c:v>
                </c:pt>
                <c:pt idx="21">
                  <c:v>Waitaki </c:v>
                </c:pt>
                <c:pt idx="22">
                  <c:v>Hauraki </c:v>
                </c:pt>
                <c:pt idx="23">
                  <c:v>Tararua </c:v>
                </c:pt>
                <c:pt idx="24">
                  <c:v>Waitomo </c:v>
                </c:pt>
                <c:pt idx="25">
                  <c:v>Timaru </c:v>
                </c:pt>
                <c:pt idx="26">
                  <c:v>Waikato </c:v>
                </c:pt>
                <c:pt idx="27">
                  <c:v>Whakatane </c:v>
                </c:pt>
                <c:pt idx="28">
                  <c:v>Palmerston North </c:v>
                </c:pt>
                <c:pt idx="29">
                  <c:v>Stratford </c:v>
                </c:pt>
                <c:pt idx="30">
                  <c:v>Upper Hutt </c:v>
                </c:pt>
                <c:pt idx="31">
                  <c:v>Rangitikei </c:v>
                </c:pt>
                <c:pt idx="32">
                  <c:v>Wairoa </c:v>
                </c:pt>
                <c:pt idx="33">
                  <c:v>Matamata-Piako </c:v>
                </c:pt>
                <c:pt idx="34">
                  <c:v>South Taranaki </c:v>
                </c:pt>
                <c:pt idx="35">
                  <c:v>South Waikato </c:v>
                </c:pt>
                <c:pt idx="36">
                  <c:v>Central Hawke's Bay </c:v>
                </c:pt>
                <c:pt idx="37">
                  <c:v>Ashburton </c:v>
                </c:pt>
                <c:pt idx="38">
                  <c:v>Manawatu </c:v>
                </c:pt>
                <c:pt idx="39">
                  <c:v>Clutha </c:v>
                </c:pt>
                <c:pt idx="40">
                  <c:v>Porirua </c:v>
                </c:pt>
                <c:pt idx="42">
                  <c:v>Thames-Coromandel </c:v>
                </c:pt>
                <c:pt idx="43">
                  <c:v>Hamilton </c:v>
                </c:pt>
                <c:pt idx="44">
                  <c:v>Gisborne </c:v>
                </c:pt>
                <c:pt idx="45">
                  <c:v>Taupo </c:v>
                </c:pt>
                <c:pt idx="46">
                  <c:v>Southland </c:v>
                </c:pt>
                <c:pt idx="47">
                  <c:v>Western Bay of Plenty </c:v>
                </c:pt>
                <c:pt idx="48">
                  <c:v>New Plymouth </c:v>
                </c:pt>
                <c:pt idx="49">
                  <c:v>Waimate </c:v>
                </c:pt>
                <c:pt idx="50">
                  <c:v>Waipa </c:v>
                </c:pt>
                <c:pt idx="51">
                  <c:v>Selwyn </c:v>
                </c:pt>
                <c:pt idx="52">
                  <c:v>Ruapehu </c:v>
                </c:pt>
                <c:pt idx="53">
                  <c:v>Masterton </c:v>
                </c:pt>
                <c:pt idx="54">
                  <c:v>Mackenzie </c:v>
                </c:pt>
                <c:pt idx="55">
                  <c:v>Buller </c:v>
                </c:pt>
                <c:pt idx="56">
                  <c:v>Gore </c:v>
                </c:pt>
                <c:pt idx="57">
                  <c:v>Far North </c:v>
                </c:pt>
                <c:pt idx="58">
                  <c:v>Tauranga </c:v>
                </c:pt>
                <c:pt idx="59">
                  <c:v>Dunedin </c:v>
                </c:pt>
                <c:pt idx="60">
                  <c:v>Tasman </c:v>
                </c:pt>
                <c:pt idx="61">
                  <c:v>Wellington </c:v>
                </c:pt>
              </c:strCache>
            </c:strRef>
          </c:cat>
          <c:val>
            <c:numRef>
              <c:f>Sheet1!$B$2:$B$63</c:f>
              <c:numCache>
                <c:formatCode>General</c:formatCode>
                <c:ptCount val="62"/>
                <c:pt idx="0">
                  <c:v>633.7210654871019</c:v>
                </c:pt>
                <c:pt idx="1">
                  <c:v>160.59124045198405</c:v>
                </c:pt>
                <c:pt idx="2">
                  <c:v>155.79709658078718</c:v>
                </c:pt>
                <c:pt idx="3">
                  <c:v>66.172946210771613</c:v>
                </c:pt>
                <c:pt idx="4">
                  <c:v>51.593055088992102</c:v>
                </c:pt>
                <c:pt idx="5">
                  <c:v>48.593055088992102</c:v>
                </c:pt>
                <c:pt idx="6">
                  <c:v>45.612801039810989</c:v>
                </c:pt>
                <c:pt idx="7">
                  <c:v>44.179528194377923</c:v>
                </c:pt>
                <c:pt idx="8">
                  <c:v>41.733091381732265</c:v>
                </c:pt>
                <c:pt idx="9">
                  <c:v>40.873127674472428</c:v>
                </c:pt>
                <c:pt idx="10">
                  <c:v>39.306400519905495</c:v>
                </c:pt>
                <c:pt idx="11">
                  <c:v>24.72650939812597</c:v>
                </c:pt>
                <c:pt idx="12">
                  <c:v>24.72650939812597</c:v>
                </c:pt>
                <c:pt idx="13">
                  <c:v>22.873127674472428</c:v>
                </c:pt>
                <c:pt idx="14">
                  <c:v>21.72650939812597</c:v>
                </c:pt>
                <c:pt idx="15">
                  <c:v>21.172946210771613</c:v>
                </c:pt>
                <c:pt idx="16">
                  <c:v>19.719927414519677</c:v>
                </c:pt>
                <c:pt idx="17">
                  <c:v>19.586473105385807</c:v>
                </c:pt>
                <c:pt idx="18">
                  <c:v>17.886291641685006</c:v>
                </c:pt>
                <c:pt idx="19">
                  <c:v>16.433272845433066</c:v>
                </c:pt>
                <c:pt idx="20">
                  <c:v>16.299818536299199</c:v>
                </c:pt>
                <c:pt idx="21">
                  <c:v>15.153200259952747</c:v>
                </c:pt>
                <c:pt idx="22">
                  <c:v>14.293236552692903</c:v>
                </c:pt>
                <c:pt idx="23">
                  <c:v>13.146618276346452</c:v>
                </c:pt>
                <c:pt idx="24">
                  <c:v>13.146618276346452</c:v>
                </c:pt>
                <c:pt idx="25">
                  <c:v>12.593055088992102</c:v>
                </c:pt>
                <c:pt idx="26">
                  <c:v>11.866545690866133</c:v>
                </c:pt>
                <c:pt idx="27">
                  <c:v>10.719927414519677</c:v>
                </c:pt>
                <c:pt idx="28">
                  <c:v>9.8797096580787098</c:v>
                </c:pt>
                <c:pt idx="29">
                  <c:v>9.8599637072598387</c:v>
                </c:pt>
                <c:pt idx="30">
                  <c:v>9.1532002599527473</c:v>
                </c:pt>
                <c:pt idx="31">
                  <c:v>7.1466182763464516</c:v>
                </c:pt>
                <c:pt idx="32">
                  <c:v>6.5733091381732258</c:v>
                </c:pt>
                <c:pt idx="33">
                  <c:v>4.1466182763464516</c:v>
                </c:pt>
                <c:pt idx="34">
                  <c:v>4.1466182763464516</c:v>
                </c:pt>
                <c:pt idx="35">
                  <c:v>4.1466182763464516</c:v>
                </c:pt>
                <c:pt idx="36">
                  <c:v>3.8599637072598387</c:v>
                </c:pt>
                <c:pt idx="37">
                  <c:v>2.4464368126456506</c:v>
                </c:pt>
                <c:pt idx="38">
                  <c:v>1.7199274145196775</c:v>
                </c:pt>
                <c:pt idx="39">
                  <c:v>0.85996370725983873</c:v>
                </c:pt>
                <c:pt idx="40">
                  <c:v>0.43985482903935491</c:v>
                </c:pt>
                <c:pt idx="42">
                  <c:v>-1.8533817236535484</c:v>
                </c:pt>
                <c:pt idx="43">
                  <c:v>-2.4069449110078978</c:v>
                </c:pt>
                <c:pt idx="44">
                  <c:v>-3.420108878220482</c:v>
                </c:pt>
                <c:pt idx="45">
                  <c:v>-3.420108878220482</c:v>
                </c:pt>
                <c:pt idx="46">
                  <c:v>-3.9934180163937079</c:v>
                </c:pt>
                <c:pt idx="47">
                  <c:v>-4.5667271545669337</c:v>
                </c:pt>
                <c:pt idx="48">
                  <c:v>-4.9868360327874157</c:v>
                </c:pt>
                <c:pt idx="49">
                  <c:v>-5.1400362927401613</c:v>
                </c:pt>
                <c:pt idx="50">
                  <c:v>-6.9934180163937079</c:v>
                </c:pt>
                <c:pt idx="51">
                  <c:v>-8.1202903419212902</c:v>
                </c:pt>
                <c:pt idx="52">
                  <c:v>-9</c:v>
                </c:pt>
                <c:pt idx="53">
                  <c:v>-9.9934180163937079</c:v>
                </c:pt>
                <c:pt idx="54">
                  <c:v>-12</c:v>
                </c:pt>
                <c:pt idx="55">
                  <c:v>-13.813889822015796</c:v>
                </c:pt>
                <c:pt idx="56">
                  <c:v>-18</c:v>
                </c:pt>
                <c:pt idx="57">
                  <c:v>-27.706763447307097</c:v>
                </c:pt>
                <c:pt idx="58">
                  <c:v>-29.12029034192129</c:v>
                </c:pt>
                <c:pt idx="59">
                  <c:v>-55.201088782204863</c:v>
                </c:pt>
                <c:pt idx="60">
                  <c:v>-153.81638102345005</c:v>
                </c:pt>
                <c:pt idx="61">
                  <c:v>-315.1681788641734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9B4-4207-8C9D-CD5FF7062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27"/>
        <c:axId val="336166968"/>
        <c:axId val="339677440"/>
      </c:barChart>
      <c:catAx>
        <c:axId val="336166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677440"/>
        <c:crosses val="autoZero"/>
        <c:auto val="1"/>
        <c:lblAlgn val="ctr"/>
        <c:lblOffset val="100"/>
        <c:noMultiLvlLbl val="0"/>
      </c:catAx>
      <c:valAx>
        <c:axId val="33967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166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NZ" sz="1800" b="1" i="0" u="none" strike="noStrike" baseline="0" dirty="0">
                <a:effectLst/>
              </a:rPr>
              <a:t>Net migration (%) of each age group 1996-2013 - Nelson</a:t>
            </a:r>
            <a:endParaRPr lang="en-NZ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Sheet1!$A$2:$A$19</c:f>
              <c:strCache>
                <c:ptCount val="18"/>
                <c:pt idx="0">
                  <c:v> 0-4 </c:v>
                </c:pt>
                <c:pt idx="1">
                  <c:v> 5-9 </c:v>
                </c:pt>
                <c:pt idx="2">
                  <c:v> 10-14 </c:v>
                </c:pt>
                <c:pt idx="3">
                  <c:v> 15-19  </c:v>
                </c:pt>
                <c:pt idx="4">
                  <c:v> 20-24  </c:v>
                </c:pt>
                <c:pt idx="5">
                  <c:v> 25-29  </c:v>
                </c:pt>
                <c:pt idx="6">
                  <c:v> 30-34  </c:v>
                </c:pt>
                <c:pt idx="7">
                  <c:v> 35-39  </c:v>
                </c:pt>
                <c:pt idx="8">
                  <c:v> 40-44  </c:v>
                </c:pt>
                <c:pt idx="9">
                  <c:v> 45-49  </c:v>
                </c:pt>
                <c:pt idx="10">
                  <c:v> 50-54  </c:v>
                </c:pt>
                <c:pt idx="11">
                  <c:v> 55-59  </c:v>
                </c:pt>
                <c:pt idx="12">
                  <c:v> 60-64  </c:v>
                </c:pt>
                <c:pt idx="13">
                  <c:v> 65-69  </c:v>
                </c:pt>
                <c:pt idx="14">
                  <c:v> 70-74  </c:v>
                </c:pt>
                <c:pt idx="15">
                  <c:v> 75-79  </c:v>
                </c:pt>
                <c:pt idx="16">
                  <c:v> 80-84  </c:v>
                </c:pt>
                <c:pt idx="17">
                  <c:v>85+</c:v>
                </c:pt>
              </c:strCache>
            </c:strRef>
          </c:cat>
          <c:val>
            <c:numRef>
              <c:f>Sheet1!$B$2:$B$19</c:f>
              <c:numCache>
                <c:formatCode>0.0</c:formatCode>
                <c:ptCount val="18"/>
                <c:pt idx="0">
                  <c:v>0.40059388790957168</c:v>
                </c:pt>
                <c:pt idx="1">
                  <c:v>2.4854206954596565</c:v>
                </c:pt>
                <c:pt idx="2">
                  <c:v>12.269015198076882</c:v>
                </c:pt>
                <c:pt idx="3">
                  <c:v>9.3454569155264462</c:v>
                </c:pt>
                <c:pt idx="4">
                  <c:v>-14.272112305151014</c:v>
                </c:pt>
                <c:pt idx="5">
                  <c:v>-5.149407671254389</c:v>
                </c:pt>
                <c:pt idx="6">
                  <c:v>-0.19791813699024924</c:v>
                </c:pt>
                <c:pt idx="7">
                  <c:v>3.5696626200973891</c:v>
                </c:pt>
                <c:pt idx="8">
                  <c:v>8.421333978440849</c:v>
                </c:pt>
                <c:pt idx="9">
                  <c:v>0.98758121835524904</c:v>
                </c:pt>
                <c:pt idx="10">
                  <c:v>1.7215020975649282</c:v>
                </c:pt>
                <c:pt idx="11">
                  <c:v>4.4191223089067515</c:v>
                </c:pt>
                <c:pt idx="12">
                  <c:v>-0.46421976845887825</c:v>
                </c:pt>
                <c:pt idx="13">
                  <c:v>1.9086114143382269</c:v>
                </c:pt>
                <c:pt idx="14">
                  <c:v>3.9851917627633493</c:v>
                </c:pt>
                <c:pt idx="15">
                  <c:v>3.8942286152107348</c:v>
                </c:pt>
                <c:pt idx="16">
                  <c:v>-1.6663777999230986</c:v>
                </c:pt>
                <c:pt idx="17">
                  <c:v>1.9307084415517195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AA5-455B-97BF-1910263E6E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2001-2006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Sheet1!$A$2:$A$19</c:f>
              <c:strCache>
                <c:ptCount val="18"/>
                <c:pt idx="0">
                  <c:v> 0-4 </c:v>
                </c:pt>
                <c:pt idx="1">
                  <c:v> 5-9 </c:v>
                </c:pt>
                <c:pt idx="2">
                  <c:v> 10-14 </c:v>
                </c:pt>
                <c:pt idx="3">
                  <c:v> 15-19  </c:v>
                </c:pt>
                <c:pt idx="4">
                  <c:v> 20-24  </c:v>
                </c:pt>
                <c:pt idx="5">
                  <c:v> 25-29  </c:v>
                </c:pt>
                <c:pt idx="6">
                  <c:v> 30-34  </c:v>
                </c:pt>
                <c:pt idx="7">
                  <c:v> 35-39  </c:v>
                </c:pt>
                <c:pt idx="8">
                  <c:v> 40-44  </c:v>
                </c:pt>
                <c:pt idx="9">
                  <c:v> 45-49  </c:v>
                </c:pt>
                <c:pt idx="10">
                  <c:v> 50-54  </c:v>
                </c:pt>
                <c:pt idx="11">
                  <c:v> 55-59  </c:v>
                </c:pt>
                <c:pt idx="12">
                  <c:v> 60-64  </c:v>
                </c:pt>
                <c:pt idx="13">
                  <c:v> 65-69  </c:v>
                </c:pt>
                <c:pt idx="14">
                  <c:v> 70-74  </c:v>
                </c:pt>
                <c:pt idx="15">
                  <c:v> 75-79  </c:v>
                </c:pt>
                <c:pt idx="16">
                  <c:v> 80-84  </c:v>
                </c:pt>
                <c:pt idx="17">
                  <c:v>85+</c:v>
                </c:pt>
              </c:strCache>
            </c:strRef>
          </c:cat>
          <c:val>
            <c:numRef>
              <c:f>Sheet1!$C$2:$C$19</c:f>
              <c:numCache>
                <c:formatCode>0.0</c:formatCode>
                <c:ptCount val="18"/>
                <c:pt idx="0">
                  <c:v>-2.5725675309498848</c:v>
                </c:pt>
                <c:pt idx="1">
                  <c:v>1.1242000881436742</c:v>
                </c:pt>
                <c:pt idx="2">
                  <c:v>4.9135702611571155</c:v>
                </c:pt>
                <c:pt idx="3">
                  <c:v>-1.4740461327725727</c:v>
                </c:pt>
                <c:pt idx="4">
                  <c:v>-22.982128858601179</c:v>
                </c:pt>
                <c:pt idx="5">
                  <c:v>4.2568254041268547</c:v>
                </c:pt>
                <c:pt idx="6">
                  <c:v>2.6348152464995303</c:v>
                </c:pt>
                <c:pt idx="7">
                  <c:v>4.2030453413718947</c:v>
                </c:pt>
                <c:pt idx="8">
                  <c:v>4.3033885455946708</c:v>
                </c:pt>
                <c:pt idx="9">
                  <c:v>4.5678088853849159</c:v>
                </c:pt>
                <c:pt idx="10">
                  <c:v>4.9518785662990954</c:v>
                </c:pt>
                <c:pt idx="11">
                  <c:v>4.2667809852727467</c:v>
                </c:pt>
                <c:pt idx="12">
                  <c:v>4.031063844800153</c:v>
                </c:pt>
                <c:pt idx="13">
                  <c:v>1.7236293256780679</c:v>
                </c:pt>
                <c:pt idx="14">
                  <c:v>4.4127285494238579</c:v>
                </c:pt>
                <c:pt idx="15">
                  <c:v>2.464832506737423</c:v>
                </c:pt>
                <c:pt idx="16">
                  <c:v>-2.3966542177535612</c:v>
                </c:pt>
                <c:pt idx="17">
                  <c:v>-4.669360789637623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AA5-455B-97BF-1910263E6E2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412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Sheet1!$A$2:$A$19</c:f>
              <c:strCache>
                <c:ptCount val="18"/>
                <c:pt idx="0">
                  <c:v> 0-4 </c:v>
                </c:pt>
                <c:pt idx="1">
                  <c:v> 5-9 </c:v>
                </c:pt>
                <c:pt idx="2">
                  <c:v> 10-14 </c:v>
                </c:pt>
                <c:pt idx="3">
                  <c:v> 15-19  </c:v>
                </c:pt>
                <c:pt idx="4">
                  <c:v> 20-24  </c:v>
                </c:pt>
                <c:pt idx="5">
                  <c:v> 25-29  </c:v>
                </c:pt>
                <c:pt idx="6">
                  <c:v> 30-34  </c:v>
                </c:pt>
                <c:pt idx="7">
                  <c:v> 35-39  </c:v>
                </c:pt>
                <c:pt idx="8">
                  <c:v> 40-44  </c:v>
                </c:pt>
                <c:pt idx="9">
                  <c:v> 45-49  </c:v>
                </c:pt>
                <c:pt idx="10">
                  <c:v> 50-54  </c:v>
                </c:pt>
                <c:pt idx="11">
                  <c:v> 55-59  </c:v>
                </c:pt>
                <c:pt idx="12">
                  <c:v> 60-64  </c:v>
                </c:pt>
                <c:pt idx="13">
                  <c:v> 65-69  </c:v>
                </c:pt>
                <c:pt idx="14">
                  <c:v> 70-74  </c:v>
                </c:pt>
                <c:pt idx="15">
                  <c:v> 75-79  </c:v>
                </c:pt>
                <c:pt idx="16">
                  <c:v> 80-84  </c:v>
                </c:pt>
                <c:pt idx="17">
                  <c:v>85+</c:v>
                </c:pt>
              </c:strCache>
            </c:strRef>
          </c:cat>
          <c:val>
            <c:numRef>
              <c:f>Sheet1!$D$2:$D$19</c:f>
              <c:numCache>
                <c:formatCode>0.0</c:formatCode>
                <c:ptCount val="18"/>
                <c:pt idx="0">
                  <c:v>2.959292231476812</c:v>
                </c:pt>
                <c:pt idx="1">
                  <c:v>7.3729706787764293</c:v>
                </c:pt>
                <c:pt idx="2">
                  <c:v>11.959867180579051</c:v>
                </c:pt>
                <c:pt idx="3">
                  <c:v>3.3053296165263411</c:v>
                </c:pt>
                <c:pt idx="4">
                  <c:v>-28.147963107018292</c:v>
                </c:pt>
                <c:pt idx="5">
                  <c:v>7.7316363450224319</c:v>
                </c:pt>
                <c:pt idx="6">
                  <c:v>4.8157696261847072</c:v>
                </c:pt>
                <c:pt idx="7">
                  <c:v>8.8552369399548763</c:v>
                </c:pt>
                <c:pt idx="8">
                  <c:v>9.6828324410254627</c:v>
                </c:pt>
                <c:pt idx="9">
                  <c:v>6.3599792443855367</c:v>
                </c:pt>
                <c:pt idx="10">
                  <c:v>5.6257293475960548</c:v>
                </c:pt>
                <c:pt idx="11">
                  <c:v>4.0734240039512235</c:v>
                </c:pt>
                <c:pt idx="12">
                  <c:v>8.8038772112495458</c:v>
                </c:pt>
                <c:pt idx="13">
                  <c:v>11.861901144317397</c:v>
                </c:pt>
                <c:pt idx="14">
                  <c:v>12.095258488056189</c:v>
                </c:pt>
                <c:pt idx="15">
                  <c:v>10.294697820609025</c:v>
                </c:pt>
                <c:pt idx="16">
                  <c:v>7.139125543618011</c:v>
                </c:pt>
                <c:pt idx="17">
                  <c:v>6.3063341517481897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AA5-455B-97BF-1910263E6E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9678224"/>
        <c:axId val="339678616"/>
      </c:lineChart>
      <c:catAx>
        <c:axId val="33967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678616"/>
        <c:crosses val="autoZero"/>
        <c:auto val="1"/>
        <c:lblAlgn val="ctr"/>
        <c:lblOffset val="100"/>
        <c:noMultiLvlLbl val="0"/>
      </c:catAx>
      <c:valAx>
        <c:axId val="339678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 sz="1600" b="1" dirty="0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67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Components of migration 1996-2013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Estimated Internal Migration (Rank 12, 24, 37)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1996 - 2001</c:v>
                </c:pt>
                <c:pt idx="1">
                  <c:v>2001 - 2006</c:v>
                </c:pt>
                <c:pt idx="2">
                  <c:v>2008 -2013</c:v>
                </c:pt>
              </c:strCache>
            </c:strRef>
          </c:cat>
          <c:val>
            <c:numRef>
              <c:f>Sheet1!$B$2:$B$4</c:f>
              <c:numCache>
                <c:formatCode>\+#,#00;\-#,#00</c:formatCode>
                <c:ptCount val="3"/>
                <c:pt idx="0">
                  <c:v>1404.8610688781218</c:v>
                </c:pt>
                <c:pt idx="1">
                  <c:v>789.28930513555679</c:v>
                </c:pt>
                <c:pt idx="2">
                  <c:v>1027.3853404059082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66-414E-9A48-A6EC063508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Estimated Overseas Migration (Rank 21, 34, 3)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1996 - 2001</c:v>
                </c:pt>
                <c:pt idx="1">
                  <c:v>2001 - 2006</c:v>
                </c:pt>
                <c:pt idx="2">
                  <c:v>2008 -2013</c:v>
                </c:pt>
              </c:strCache>
            </c:strRef>
          </c:cat>
          <c:val>
            <c:numRef>
              <c:f>Sheet1!$C$2:$C$4</c:f>
              <c:numCache>
                <c:formatCode>\+#,#00;\-#,#00</c:formatCode>
                <c:ptCount val="3"/>
                <c:pt idx="0">
                  <c:v>-643.86106887812184</c:v>
                </c:pt>
                <c:pt idx="1">
                  <c:v>-215.28930513555679</c:v>
                </c:pt>
                <c:pt idx="2">
                  <c:v>1481.6146595940918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766-414E-9A48-A6EC063508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100"/>
        <c:axId val="339675872"/>
        <c:axId val="337975864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Estimated 
Net 
Migration (Rank 11, 30, 7)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1996 - 2001</c:v>
                </c:pt>
                <c:pt idx="1">
                  <c:v>2001 - 2006</c:v>
                </c:pt>
                <c:pt idx="2">
                  <c:v>2008 -2013</c:v>
                </c:pt>
              </c:strCache>
            </c:strRef>
          </c:cat>
          <c:val>
            <c:numRef>
              <c:f>Sheet1!$D$2:$D$4</c:f>
              <c:numCache>
                <c:formatCode>\+#,#00;\-#,#00</c:formatCode>
                <c:ptCount val="3"/>
                <c:pt idx="0">
                  <c:v>761</c:v>
                </c:pt>
                <c:pt idx="1">
                  <c:v>574</c:v>
                </c:pt>
                <c:pt idx="2">
                  <c:v>2509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766-414E-9A48-A6EC063508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9675872"/>
        <c:axId val="337975864"/>
      </c:lineChart>
      <c:catAx>
        <c:axId val="33967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975864"/>
        <c:crosses val="autoZero"/>
        <c:auto val="1"/>
        <c:lblAlgn val="ctr"/>
        <c:lblOffset val="100"/>
        <c:noMultiLvlLbl val="0"/>
      </c:catAx>
      <c:valAx>
        <c:axId val="337975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\+#,#00;\-#,#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67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12027957375965"/>
          <c:y val="0.15113271069386741"/>
          <c:w val="0.80616005127930968"/>
          <c:h val="0.709204510103489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2008-13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Net loss to Tasman</c:v>
                </c:pt>
                <c:pt idx="1">
                  <c:v>Net gain from Marlborough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-154</c:v>
                </c:pt>
                <c:pt idx="1">
                  <c:v>161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A1-4FE5-9626-77BB30C3E8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2001-06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Net loss to Tasman</c:v>
                </c:pt>
                <c:pt idx="1">
                  <c:v>Net gain from Marlborough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-906</c:v>
                </c:pt>
                <c:pt idx="1">
                  <c:v>155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BA1-4FE5-9626-77BB30C3E8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1996-01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Net loss to Tasman</c:v>
                </c:pt>
                <c:pt idx="1">
                  <c:v>Net gain from Marlborough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-605</c:v>
                </c:pt>
                <c:pt idx="1">
                  <c:v>129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39-4752-BFFB-28DBE3B1727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1991-06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Net loss to Tasman</c:v>
                </c:pt>
                <c:pt idx="1">
                  <c:v>Net gain from Marlborough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-663</c:v>
                </c:pt>
                <c:pt idx="1">
                  <c:v>204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39-4752-BFFB-28DBE3B17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39675480"/>
        <c:axId val="339676264"/>
      </c:barChart>
      <c:catAx>
        <c:axId val="339675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676264"/>
        <c:crosses val="autoZero"/>
        <c:auto val="1"/>
        <c:lblAlgn val="ctr"/>
        <c:lblOffset val="100"/>
        <c:noMultiLvlLbl val="0"/>
      </c:catAx>
      <c:valAx>
        <c:axId val="339676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/>
                  <a:t>Number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675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414691157889888"/>
          <c:y val="0.53901736481433515"/>
          <c:w val="0.11019716762523744"/>
          <c:h val="0.244321052822070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9029677356359"/>
          <c:y val="0.20388560570495845"/>
          <c:w val="0.85475125421328169"/>
          <c:h val="0.70555755849041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65+: 0-14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accent2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658-4694-A5B8-5CEE72ED7CF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658-4694-A5B8-5CEE72ED7CF5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658-4694-A5B8-5CEE72ED7CF5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658-4694-A5B8-5CEE72ED7CF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alpha val="60000"/>
                </a:schemeClr>
              </a:solidFill>
              <a:ln w="12700">
                <a:solidFill>
                  <a:schemeClr val="accent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658-4694-A5B8-5CEE72ED7CF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alpha val="60000"/>
                </a:schemeClr>
              </a:solidFill>
              <a:ln w="12700">
                <a:solidFill>
                  <a:schemeClr val="accent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658-4694-A5B8-5CEE72ED7CF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alpha val="60000"/>
                </a:schemeClr>
              </a:solidFill>
              <a:ln w="12700">
                <a:solidFill>
                  <a:schemeClr val="accent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658-4694-A5B8-5CEE72ED7CF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alpha val="60000"/>
                </a:schemeClr>
              </a:solidFill>
              <a:ln w="12700">
                <a:solidFill>
                  <a:schemeClr val="accent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658-4694-A5B8-5CEE72ED7CF5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alpha val="60000"/>
                </a:schemeClr>
              </a:solidFill>
              <a:ln w="12700">
                <a:solidFill>
                  <a:schemeClr val="accent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658-4694-A5B8-5CEE72ED7CF5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alpha val="60000"/>
                </a:schemeClr>
              </a:solidFill>
              <a:ln w="12700">
                <a:solidFill>
                  <a:schemeClr val="accent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658-4694-A5B8-5CEE72ED7CF5}"/>
              </c:ext>
            </c:extLst>
          </c:dPt>
          <c:dLbls>
            <c:dLbl>
              <c:idx val="0"/>
              <c:layout>
                <c:manualLayout>
                  <c:x val="6.9360285146706138E-3"/>
                  <c:y val="9.1605572663900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658-4694-A5B8-5CEE72ED7CF5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1996</c:v>
                </c:pt>
                <c:pt idx="1">
                  <c:v>2001</c:v>
                </c:pt>
                <c:pt idx="2">
                  <c:v>2006</c:v>
                </c:pt>
                <c:pt idx="3">
                  <c:v>2013</c:v>
                </c:pt>
                <c:pt idx="4">
                  <c:v>2018</c:v>
                </c:pt>
                <c:pt idx="5">
                  <c:v>2023</c:v>
                </c:pt>
                <c:pt idx="6">
                  <c:v>2028</c:v>
                </c:pt>
                <c:pt idx="7">
                  <c:v>2033</c:v>
                </c:pt>
                <c:pt idx="8">
                  <c:v>2038</c:v>
                </c:pt>
                <c:pt idx="9">
                  <c:v>2043</c:v>
                </c:pt>
              </c:strCache>
            </c:strRef>
          </c:cat>
          <c:val>
            <c:numRef>
              <c:f>Sheet1!$B$2:$K$2</c:f>
              <c:numCache>
                <c:formatCode>0.0</c:formatCode>
                <c:ptCount val="10"/>
                <c:pt idx="0">
                  <c:v>0</c:v>
                </c:pt>
                <c:pt idx="1">
                  <c:v>2.9850746268656714</c:v>
                </c:pt>
                <c:pt idx="2">
                  <c:v>4.4776119402985071</c:v>
                </c:pt>
                <c:pt idx="3">
                  <c:v>14.925373134328357</c:v>
                </c:pt>
                <c:pt idx="4">
                  <c:v>35.820895522388057</c:v>
                </c:pt>
                <c:pt idx="5">
                  <c:v>58.208955223880601</c:v>
                </c:pt>
                <c:pt idx="6">
                  <c:v>73.134328358208961</c:v>
                </c:pt>
                <c:pt idx="7">
                  <c:v>89.552238805970148</c:v>
                </c:pt>
                <c:pt idx="8">
                  <c:v>97.014925373134332</c:v>
                </c:pt>
                <c:pt idx="9">
                  <c:v>98.507462686567166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C658-4694-A5B8-5CEE72ED7C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358908528"/>
        <c:axId val="358911272"/>
      </c:barChart>
      <c:catAx>
        <c:axId val="358908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58911272"/>
        <c:crosses val="autoZero"/>
        <c:auto val="1"/>
        <c:lblAlgn val="ctr"/>
        <c:lblOffset val="100"/>
        <c:noMultiLvlLbl val="0"/>
      </c:catAx>
      <c:valAx>
        <c:axId val="358911272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1">
                  <a:lumMod val="50000"/>
                  <a:alpha val="26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NZ" sz="1050" b="0" dirty="0"/>
                  <a:t>Percentage TA’s with more elderly than children</a:t>
                </a:r>
                <a:endParaRPr lang="en-NZ" sz="1100" b="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358908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60-69:20-29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accent2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39C-402B-A2F4-202EDB2786C2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39C-402B-A2F4-202EDB2786C2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A39C-402B-A2F4-202EDB2786C2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A39C-402B-A2F4-202EDB2786C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alpha val="60000"/>
                </a:schemeClr>
              </a:solidFill>
              <a:ln w="12700">
                <a:solidFill>
                  <a:schemeClr val="accent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39C-402B-A2F4-202EDB2786C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alpha val="60000"/>
                </a:schemeClr>
              </a:solidFill>
              <a:ln w="12700">
                <a:solidFill>
                  <a:schemeClr val="accent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39C-402B-A2F4-202EDB2786C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alpha val="60000"/>
                </a:schemeClr>
              </a:solidFill>
              <a:ln w="12700">
                <a:solidFill>
                  <a:schemeClr val="accent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39C-402B-A2F4-202EDB2786C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alpha val="60000"/>
                </a:schemeClr>
              </a:solidFill>
              <a:ln w="12700">
                <a:solidFill>
                  <a:schemeClr val="accent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39C-402B-A2F4-202EDB2786C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alpha val="60000"/>
                </a:schemeClr>
              </a:solidFill>
              <a:ln w="12700">
                <a:solidFill>
                  <a:schemeClr val="accent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39C-402B-A2F4-202EDB2786C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alpha val="60000"/>
                </a:schemeClr>
              </a:solidFill>
              <a:ln w="12700">
                <a:solidFill>
                  <a:schemeClr val="accent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39C-402B-A2F4-202EDB2786C2}"/>
              </c:ext>
            </c:extLst>
          </c:dPt>
          <c:dLbls>
            <c:dLbl>
              <c:idx val="0"/>
              <c:layout>
                <c:manualLayout>
                  <c:x val="6.9360285146706138E-3"/>
                  <c:y val="9.1605572663900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39C-402B-A2F4-202EDB2786C2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1996</c:v>
                </c:pt>
                <c:pt idx="1">
                  <c:v>2001</c:v>
                </c:pt>
                <c:pt idx="2">
                  <c:v>2006</c:v>
                </c:pt>
                <c:pt idx="3">
                  <c:v>2013</c:v>
                </c:pt>
                <c:pt idx="4">
                  <c:v>2018</c:v>
                </c:pt>
                <c:pt idx="5">
                  <c:v>2023</c:v>
                </c:pt>
                <c:pt idx="6">
                  <c:v>2028</c:v>
                </c:pt>
                <c:pt idx="7">
                  <c:v>2033</c:v>
                </c:pt>
                <c:pt idx="8">
                  <c:v>2038</c:v>
                </c:pt>
                <c:pt idx="9">
                  <c:v>2043</c:v>
                </c:pt>
              </c:strCache>
            </c:strRef>
          </c:cat>
          <c:val>
            <c:numRef>
              <c:f>Sheet1!$B$2:$K$2</c:f>
              <c:numCache>
                <c:formatCode>0.0</c:formatCode>
                <c:ptCount val="10"/>
                <c:pt idx="0">
                  <c:v>5.9701492537313428</c:v>
                </c:pt>
                <c:pt idx="1">
                  <c:v>22.388059701492537</c:v>
                </c:pt>
                <c:pt idx="2">
                  <c:v>38.805970149253731</c:v>
                </c:pt>
                <c:pt idx="3">
                  <c:v>62.68656716417911</c:v>
                </c:pt>
                <c:pt idx="4">
                  <c:v>59.701492537313428</c:v>
                </c:pt>
                <c:pt idx="5">
                  <c:v>83.582089552238799</c:v>
                </c:pt>
                <c:pt idx="6">
                  <c:v>88.059701492537314</c:v>
                </c:pt>
                <c:pt idx="7">
                  <c:v>85.074626865671647</c:v>
                </c:pt>
                <c:pt idx="8">
                  <c:v>76.119402985074629</c:v>
                </c:pt>
                <c:pt idx="9">
                  <c:v>70.149253731343293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A39C-402B-A2F4-202EDB2786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358912056"/>
        <c:axId val="358811776"/>
      </c:barChart>
      <c:catAx>
        <c:axId val="358912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58811776"/>
        <c:crosses val="autoZero"/>
        <c:auto val="1"/>
        <c:lblAlgn val="ctr"/>
        <c:lblOffset val="100"/>
        <c:noMultiLvlLbl val="0"/>
      </c:catAx>
      <c:valAx>
        <c:axId val="358811776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1">
                  <a:lumMod val="50000"/>
                  <a:alpha val="26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NZ" sz="1050" b="0" dirty="0"/>
                  <a:t>Percentage TA’s with more exits than entrants</a:t>
                </a:r>
                <a:endParaRPr lang="en-NZ" sz="1100" b="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358912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NZ" dirty="0"/>
              <a:t>Projected Number Aged 20-69 </a:t>
            </a:r>
            <a:r>
              <a:rPr lang="en-NZ" baseline="0" dirty="0"/>
              <a:t>years (Medium Variant), </a:t>
            </a:r>
          </a:p>
          <a:p>
            <a:pPr>
              <a:defRPr/>
            </a:pPr>
            <a:r>
              <a:rPr lang="en-NZ" baseline="0" dirty="0"/>
              <a:t>Nelson, Tasman and Marlborough</a:t>
            </a:r>
            <a:endParaRPr lang="en-N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Nelson City (+1.3%)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2013</c:v>
                </c:pt>
                <c:pt idx="1">
                  <c:v>2018</c:v>
                </c:pt>
                <c:pt idx="2">
                  <c:v>2023</c:v>
                </c:pt>
                <c:pt idx="3">
                  <c:v>2028</c:v>
                </c:pt>
                <c:pt idx="4">
                  <c:v>2033</c:v>
                </c:pt>
                <c:pt idx="5">
                  <c:v>2038</c:v>
                </c:pt>
                <c:pt idx="6">
                  <c:v>2043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30750</c:v>
                </c:pt>
                <c:pt idx="1">
                  <c:v>32080</c:v>
                </c:pt>
                <c:pt idx="2">
                  <c:v>32260</c:v>
                </c:pt>
                <c:pt idx="3">
                  <c:v>32320</c:v>
                </c:pt>
                <c:pt idx="4">
                  <c:v>32020</c:v>
                </c:pt>
                <c:pt idx="5">
                  <c:v>31660</c:v>
                </c:pt>
                <c:pt idx="6">
                  <c:v>31160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5C8-4157-A9E3-1F5D189631F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Tasman (-7.5%)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2013</c:v>
                </c:pt>
                <c:pt idx="1">
                  <c:v>2018</c:v>
                </c:pt>
                <c:pt idx="2">
                  <c:v>2023</c:v>
                </c:pt>
                <c:pt idx="3">
                  <c:v>2028</c:v>
                </c:pt>
                <c:pt idx="4">
                  <c:v>2033</c:v>
                </c:pt>
                <c:pt idx="5">
                  <c:v>2038</c:v>
                </c:pt>
                <c:pt idx="6">
                  <c:v>2043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30420</c:v>
                </c:pt>
                <c:pt idx="1">
                  <c:v>31280</c:v>
                </c:pt>
                <c:pt idx="2">
                  <c:v>31210</c:v>
                </c:pt>
                <c:pt idx="3">
                  <c:v>30980</c:v>
                </c:pt>
                <c:pt idx="4">
                  <c:v>30250</c:v>
                </c:pt>
                <c:pt idx="5">
                  <c:v>29320</c:v>
                </c:pt>
                <c:pt idx="6">
                  <c:v>28150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5C8-4157-A9E3-1F5D189631F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Marlborough (-12.5%)</c:v>
                </c:pt>
              </c:strCache>
            </c:strRef>
          </c:tx>
          <c:spPr>
            <a:ln w="412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2013</c:v>
                </c:pt>
                <c:pt idx="1">
                  <c:v>2018</c:v>
                </c:pt>
                <c:pt idx="2">
                  <c:v>2023</c:v>
                </c:pt>
                <c:pt idx="3">
                  <c:v>2028</c:v>
                </c:pt>
                <c:pt idx="4">
                  <c:v>2033</c:v>
                </c:pt>
                <c:pt idx="5">
                  <c:v>2038</c:v>
                </c:pt>
                <c:pt idx="6">
                  <c:v>2043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28100</c:v>
                </c:pt>
                <c:pt idx="1">
                  <c:v>27900</c:v>
                </c:pt>
                <c:pt idx="2">
                  <c:v>27150</c:v>
                </c:pt>
                <c:pt idx="3">
                  <c:v>26450</c:v>
                </c:pt>
                <c:pt idx="4">
                  <c:v>25770</c:v>
                </c:pt>
                <c:pt idx="5">
                  <c:v>25130</c:v>
                </c:pt>
                <c:pt idx="6">
                  <c:v>24580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5C8-4157-A9E3-1F5D18963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8810992"/>
        <c:axId val="358810208"/>
      </c:lineChart>
      <c:catAx>
        <c:axId val="358810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810208"/>
        <c:crosses val="autoZero"/>
        <c:auto val="1"/>
        <c:lblAlgn val="ctr"/>
        <c:lblOffset val="100"/>
        <c:noMultiLvlLbl val="0"/>
      </c:catAx>
      <c:valAx>
        <c:axId val="358810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 dirty="0"/>
                  <a:t>Number aged 20-69 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810992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dirty="0">
                <a:solidFill>
                  <a:schemeClr val="tx1"/>
                </a:solidFill>
              </a:rPr>
              <a:t>Current and</a:t>
            </a:r>
            <a:r>
              <a:rPr lang="en-NZ" baseline="0" dirty="0">
                <a:solidFill>
                  <a:schemeClr val="tx1"/>
                </a:solidFill>
              </a:rPr>
              <a:t> Projected </a:t>
            </a:r>
            <a:r>
              <a:rPr lang="en-NZ" dirty="0">
                <a:solidFill>
                  <a:schemeClr val="tx1"/>
                </a:solidFill>
              </a:rPr>
              <a:t>Average Household Size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NZ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2018</c:v>
                </c:pt>
                <c:pt idx="2">
                  <c:v>2023</c:v>
                </c:pt>
                <c:pt idx="3">
                  <c:v>2028</c:v>
                </c:pt>
                <c:pt idx="4">
                  <c:v>2033</c:v>
                </c:pt>
                <c:pt idx="5">
                  <c:v>2038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2.6</c:v>
                </c:pt>
                <c:pt idx="1">
                  <c:v>2.6</c:v>
                </c:pt>
                <c:pt idx="2">
                  <c:v>2.6</c:v>
                </c:pt>
                <c:pt idx="3">
                  <c:v>2.5</c:v>
                </c:pt>
                <c:pt idx="4">
                  <c:v>2.5</c:v>
                </c:pt>
                <c:pt idx="5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88-476C-A839-85180DF3CE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Tasman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2018</c:v>
                </c:pt>
                <c:pt idx="2">
                  <c:v>2023</c:v>
                </c:pt>
                <c:pt idx="3">
                  <c:v>2028</c:v>
                </c:pt>
                <c:pt idx="4">
                  <c:v>2033</c:v>
                </c:pt>
                <c:pt idx="5">
                  <c:v>2038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2.5</c:v>
                </c:pt>
                <c:pt idx="1">
                  <c:v>2.4</c:v>
                </c:pt>
                <c:pt idx="2">
                  <c:v>2.4</c:v>
                </c:pt>
                <c:pt idx="3">
                  <c:v>2.2999999999999998</c:v>
                </c:pt>
                <c:pt idx="4">
                  <c:v>2.2999999999999998</c:v>
                </c:pt>
                <c:pt idx="5">
                  <c:v>2.2000000000000002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88-476C-A839-85180DF3CE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Nelson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2018</c:v>
                </c:pt>
                <c:pt idx="2">
                  <c:v>2023</c:v>
                </c:pt>
                <c:pt idx="3">
                  <c:v>2028</c:v>
                </c:pt>
                <c:pt idx="4">
                  <c:v>2033</c:v>
                </c:pt>
                <c:pt idx="5">
                  <c:v>2038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2.4</c:v>
                </c:pt>
                <c:pt idx="1">
                  <c:v>2.2999999999999998</c:v>
                </c:pt>
                <c:pt idx="2">
                  <c:v>2.2999999999999998</c:v>
                </c:pt>
                <c:pt idx="3">
                  <c:v>2.2999999999999998</c:v>
                </c:pt>
                <c:pt idx="4">
                  <c:v>2.2000000000000002</c:v>
                </c:pt>
                <c:pt idx="5">
                  <c:v>2.2000000000000002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F88-476C-A839-85180DF3CE0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Marlborough</c:v>
                </c:pt>
              </c:strCache>
            </c:strRef>
          </c:tx>
          <c:spPr>
            <a:solidFill>
              <a:srgbClr val="31957B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2018</c:v>
                </c:pt>
                <c:pt idx="2">
                  <c:v>2023</c:v>
                </c:pt>
                <c:pt idx="3">
                  <c:v>2028</c:v>
                </c:pt>
                <c:pt idx="4">
                  <c:v>2033</c:v>
                </c:pt>
                <c:pt idx="5">
                  <c:v>2038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2.4</c:v>
                </c:pt>
                <c:pt idx="1">
                  <c:v>2.2999999999999998</c:v>
                </c:pt>
                <c:pt idx="2">
                  <c:v>2.2999999999999998</c:v>
                </c:pt>
                <c:pt idx="3">
                  <c:v>2.2999999999999998</c:v>
                </c:pt>
                <c:pt idx="4">
                  <c:v>2.2000000000000002</c:v>
                </c:pt>
                <c:pt idx="5">
                  <c:v>2.2000000000000002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F88-476C-A839-85180DF3C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7975080"/>
        <c:axId val="357943728"/>
      </c:barChart>
      <c:catAx>
        <c:axId val="337975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943728"/>
        <c:crosses val="autoZero"/>
        <c:auto val="1"/>
        <c:lblAlgn val="ctr"/>
        <c:lblOffset val="100"/>
        <c:noMultiLvlLbl val="0"/>
      </c:catAx>
      <c:valAx>
        <c:axId val="357943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 dirty="0"/>
                  <a:t>Average Household Size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975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prstClr val="black"/>
                </a:solidFill>
                <a:latin typeface="Tahoma"/>
                <a:ea typeface="Tahoma"/>
                <a:cs typeface="Tahoma"/>
              </a:defRPr>
            </a:pPr>
            <a:r>
              <a:rPr lang="en-NZ" sz="1600" b="1" dirty="0"/>
              <a:t>Nelson</a:t>
            </a:r>
            <a:r>
              <a:rPr lang="en-NZ" sz="1600" b="1" baseline="0" dirty="0"/>
              <a:t> City </a:t>
            </a:r>
            <a:r>
              <a:rPr lang="en-NZ" sz="1600" b="1" dirty="0"/>
              <a:t>2016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prstClr val="black"/>
                </a:solidFill>
                <a:latin typeface="Tahoma"/>
                <a:ea typeface="Tahoma"/>
                <a:cs typeface="Tahoma"/>
              </a:defRPr>
            </a:pPr>
            <a:r>
              <a:rPr lang="en-NZ" sz="1600" b="1" i="0" baseline="0" dirty="0">
                <a:effectLst/>
              </a:rPr>
              <a:t>(1996 </a:t>
            </a:r>
            <a:r>
              <a:rPr lang="en-NZ" sz="1600" b="1" i="0" baseline="0" dirty="0" err="1">
                <a:effectLst/>
              </a:rPr>
              <a:t>Unshaded</a:t>
            </a:r>
            <a:r>
              <a:rPr lang="en-NZ" sz="1600" b="1" i="0" baseline="0" dirty="0">
                <a:effectLst/>
              </a:rPr>
              <a:t>)</a:t>
            </a:r>
            <a:endParaRPr lang="en-NZ" sz="1600" b="1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prstClr val="black"/>
                </a:solidFill>
                <a:latin typeface="Tahoma"/>
                <a:ea typeface="Tahoma"/>
                <a:cs typeface="Tahoma"/>
              </a:defRPr>
            </a:pPr>
            <a:endParaRPr lang="en-NZ" sz="1600" b="1" dirty="0"/>
          </a:p>
        </c:rich>
      </c:tx>
      <c:layout>
        <c:manualLayout>
          <c:xMode val="edge"/>
          <c:yMode val="edge"/>
          <c:x val="0.34401112761920882"/>
          <c:y val="1.174018331182541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769240021933374"/>
          <c:y val="0.1859451001994305"/>
          <c:w val="0.73076923076923095"/>
          <c:h val="0.667379170984645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Sheet1!$A$2:$A$19</c:f>
              <c:strCache>
                <c:ptCount val="18"/>
                <c:pt idx="0">
                  <c:v> 0-4 </c:v>
                </c:pt>
                <c:pt idx="1">
                  <c:v>  5-9</c:v>
                </c:pt>
                <c:pt idx="2">
                  <c:v>  10-14</c:v>
                </c:pt>
                <c:pt idx="3">
                  <c:v> 15-19 </c:v>
                </c:pt>
                <c:pt idx="4">
                  <c:v> 20-24 </c:v>
                </c:pt>
                <c:pt idx="5">
                  <c:v> 25-29 </c:v>
                </c:pt>
                <c:pt idx="6">
                  <c:v> 30-34 </c:v>
                </c:pt>
                <c:pt idx="7">
                  <c:v> 35-39 </c:v>
                </c:pt>
                <c:pt idx="8">
                  <c:v> 40-44 </c:v>
                </c:pt>
                <c:pt idx="9">
                  <c:v> 45-49 </c:v>
                </c:pt>
                <c:pt idx="10">
                  <c:v> 50-54 </c:v>
                </c:pt>
                <c:pt idx="11">
                  <c:v> 55-59 </c:v>
                </c:pt>
                <c:pt idx="12">
                  <c:v> 60-64 </c:v>
                </c:pt>
                <c:pt idx="13">
                  <c:v> 65-69 </c:v>
                </c:pt>
                <c:pt idx="14">
                  <c:v> 70-74 </c:v>
                </c:pt>
                <c:pt idx="15">
                  <c:v> 75-79 </c:v>
                </c:pt>
                <c:pt idx="16">
                  <c:v> 80-84 </c:v>
                </c:pt>
                <c:pt idx="17">
                  <c:v> 85+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-3.616504854368932</c:v>
                </c:pt>
                <c:pt idx="1">
                  <c:v>-3.6893203883495143</c:v>
                </c:pt>
                <c:pt idx="2">
                  <c:v>-3.3980582524271843</c:v>
                </c:pt>
                <c:pt idx="3">
                  <c:v>-3.5194174757281553</c:v>
                </c:pt>
                <c:pt idx="4">
                  <c:v>-3.5436893203883497</c:v>
                </c:pt>
                <c:pt idx="5">
                  <c:v>-3.762135922330097</c:v>
                </c:pt>
                <c:pt idx="6">
                  <c:v>-3.9805825242718447</c:v>
                </c:pt>
                <c:pt idx="7">
                  <c:v>-3.8106796116504853</c:v>
                </c:pt>
                <c:pt idx="8">
                  <c:v>-3.5922330097087376</c:v>
                </c:pt>
                <c:pt idx="9">
                  <c:v>-3.5679611650485437</c:v>
                </c:pt>
                <c:pt idx="10">
                  <c:v>-2.5242718446601939</c:v>
                </c:pt>
                <c:pt idx="11">
                  <c:v>-2.233009708737864</c:v>
                </c:pt>
                <c:pt idx="12">
                  <c:v>-1.8932038834951457</c:v>
                </c:pt>
                <c:pt idx="13">
                  <c:v>-1.7475728155339807</c:v>
                </c:pt>
                <c:pt idx="14">
                  <c:v>-1.7475728155339807</c:v>
                </c:pt>
                <c:pt idx="15">
                  <c:v>-1.2135922330097086</c:v>
                </c:pt>
                <c:pt idx="16">
                  <c:v>-0.72815533980582525</c:v>
                </c:pt>
                <c:pt idx="17">
                  <c:v>-0.41262135922330101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E3-451F-A15C-100128AA8F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Sheet1!$A$2:$A$19</c:f>
              <c:strCache>
                <c:ptCount val="18"/>
                <c:pt idx="0">
                  <c:v> 0-4 </c:v>
                </c:pt>
                <c:pt idx="1">
                  <c:v>  5-9</c:v>
                </c:pt>
                <c:pt idx="2">
                  <c:v>  10-14</c:v>
                </c:pt>
                <c:pt idx="3">
                  <c:v> 15-19 </c:v>
                </c:pt>
                <c:pt idx="4">
                  <c:v> 20-24 </c:v>
                </c:pt>
                <c:pt idx="5">
                  <c:v> 25-29 </c:v>
                </c:pt>
                <c:pt idx="6">
                  <c:v> 30-34 </c:v>
                </c:pt>
                <c:pt idx="7">
                  <c:v> 35-39 </c:v>
                </c:pt>
                <c:pt idx="8">
                  <c:v> 40-44 </c:v>
                </c:pt>
                <c:pt idx="9">
                  <c:v> 45-49 </c:v>
                </c:pt>
                <c:pt idx="10">
                  <c:v> 50-54 </c:v>
                </c:pt>
                <c:pt idx="11">
                  <c:v> 55-59 </c:v>
                </c:pt>
                <c:pt idx="12">
                  <c:v> 60-64 </c:v>
                </c:pt>
                <c:pt idx="13">
                  <c:v> 65-69 </c:v>
                </c:pt>
                <c:pt idx="14">
                  <c:v> 70-74 </c:v>
                </c:pt>
                <c:pt idx="15">
                  <c:v> 75-79 </c:v>
                </c:pt>
                <c:pt idx="16">
                  <c:v> 80-84 </c:v>
                </c:pt>
                <c:pt idx="17">
                  <c:v> 85+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3.349514563106796</c:v>
                </c:pt>
                <c:pt idx="1">
                  <c:v>3.5194174757281553</c:v>
                </c:pt>
                <c:pt idx="2">
                  <c:v>3.1796116504854366</c:v>
                </c:pt>
                <c:pt idx="3">
                  <c:v>3.1310679611650487</c:v>
                </c:pt>
                <c:pt idx="4">
                  <c:v>3.5922330097087376</c:v>
                </c:pt>
                <c:pt idx="5">
                  <c:v>3.6893203883495143</c:v>
                </c:pt>
                <c:pt idx="6">
                  <c:v>4.0533980582524265</c:v>
                </c:pt>
                <c:pt idx="7">
                  <c:v>4.0533980582524265</c:v>
                </c:pt>
                <c:pt idx="8">
                  <c:v>3.8834951456310676</c:v>
                </c:pt>
                <c:pt idx="9">
                  <c:v>3.4951456310679614</c:v>
                </c:pt>
                <c:pt idx="10">
                  <c:v>2.5970873786407767</c:v>
                </c:pt>
                <c:pt idx="11">
                  <c:v>2.2572815533980584</c:v>
                </c:pt>
                <c:pt idx="12">
                  <c:v>1.9417475728155338</c:v>
                </c:pt>
                <c:pt idx="13">
                  <c:v>2.1601941747572817</c:v>
                </c:pt>
                <c:pt idx="14">
                  <c:v>2.1359223300970873</c:v>
                </c:pt>
                <c:pt idx="15">
                  <c:v>1.7475728155339807</c:v>
                </c:pt>
                <c:pt idx="16">
                  <c:v>1.1893203883495145</c:v>
                </c:pt>
                <c:pt idx="17">
                  <c:v>0.99514563106796117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E3-451F-A15C-100128AA8F7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Male2</c:v>
                </c:pt>
              </c:strCache>
            </c:strRef>
          </c:tx>
          <c:spPr>
            <a:solidFill>
              <a:srgbClr val="2DC9C2">
                <a:alpha val="75000"/>
              </a:srgb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Sheet1!$A$2:$A$19</c:f>
              <c:strCache>
                <c:ptCount val="18"/>
                <c:pt idx="0">
                  <c:v> 0-4 </c:v>
                </c:pt>
                <c:pt idx="1">
                  <c:v>  5-9</c:v>
                </c:pt>
                <c:pt idx="2">
                  <c:v>  10-14</c:v>
                </c:pt>
                <c:pt idx="3">
                  <c:v> 15-19 </c:v>
                </c:pt>
                <c:pt idx="4">
                  <c:v> 20-24 </c:v>
                </c:pt>
                <c:pt idx="5">
                  <c:v> 25-29 </c:v>
                </c:pt>
                <c:pt idx="6">
                  <c:v> 30-34 </c:v>
                </c:pt>
                <c:pt idx="7">
                  <c:v> 35-39 </c:v>
                </c:pt>
                <c:pt idx="8">
                  <c:v> 40-44 </c:v>
                </c:pt>
                <c:pt idx="9">
                  <c:v> 45-49 </c:v>
                </c:pt>
                <c:pt idx="10">
                  <c:v> 50-54 </c:v>
                </c:pt>
                <c:pt idx="11">
                  <c:v> 55-59 </c:v>
                </c:pt>
                <c:pt idx="12">
                  <c:v> 60-64 </c:v>
                </c:pt>
                <c:pt idx="13">
                  <c:v> 65-69 </c:v>
                </c:pt>
                <c:pt idx="14">
                  <c:v> 70-74 </c:v>
                </c:pt>
                <c:pt idx="15">
                  <c:v> 75-79 </c:v>
                </c:pt>
                <c:pt idx="16">
                  <c:v> 80-84 </c:v>
                </c:pt>
                <c:pt idx="17">
                  <c:v> 85+</c:v>
                </c:pt>
              </c:strCache>
            </c:str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-2.9644268774703555</c:v>
                </c:pt>
                <c:pt idx="1">
                  <c:v>-3.4782608695652173</c:v>
                </c:pt>
                <c:pt idx="2">
                  <c:v>-3.1422924901185771</c:v>
                </c:pt>
                <c:pt idx="3">
                  <c:v>-3.0434782608695654</c:v>
                </c:pt>
                <c:pt idx="4">
                  <c:v>-3.3003952569169956</c:v>
                </c:pt>
                <c:pt idx="5">
                  <c:v>-2.8458498023715415</c:v>
                </c:pt>
                <c:pt idx="6">
                  <c:v>-2.7865612648221343</c:v>
                </c:pt>
                <c:pt idx="7">
                  <c:v>-2.4901185770750986</c:v>
                </c:pt>
                <c:pt idx="8">
                  <c:v>-2.6284584980237153</c:v>
                </c:pt>
                <c:pt idx="9">
                  <c:v>-3.2608695652173911</c:v>
                </c:pt>
                <c:pt idx="10">
                  <c:v>-3.4387351778656128</c:v>
                </c:pt>
                <c:pt idx="11">
                  <c:v>-3.5573122529644272</c:v>
                </c:pt>
                <c:pt idx="12">
                  <c:v>-3.0237154150197627</c:v>
                </c:pt>
                <c:pt idx="13">
                  <c:v>-2.9841897233201582</c:v>
                </c:pt>
                <c:pt idx="14">
                  <c:v>-2.1343873517786562</c:v>
                </c:pt>
                <c:pt idx="15">
                  <c:v>-1.541501976284585</c:v>
                </c:pt>
                <c:pt idx="16">
                  <c:v>-1.0474308300395256</c:v>
                </c:pt>
                <c:pt idx="17">
                  <c:v>-0.96837944664031617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E3-451F-A15C-100128AA8F7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Female2</c:v>
                </c:pt>
              </c:strCache>
            </c:strRef>
          </c:tx>
          <c:spPr>
            <a:solidFill>
              <a:srgbClr val="DA1F28">
                <a:alpha val="57000"/>
              </a:srgb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Sheet1!$A$2:$A$19</c:f>
              <c:strCache>
                <c:ptCount val="18"/>
                <c:pt idx="0">
                  <c:v> 0-4 </c:v>
                </c:pt>
                <c:pt idx="1">
                  <c:v>  5-9</c:v>
                </c:pt>
                <c:pt idx="2">
                  <c:v>  10-14</c:v>
                </c:pt>
                <c:pt idx="3">
                  <c:v> 15-19 </c:v>
                </c:pt>
                <c:pt idx="4">
                  <c:v> 20-24 </c:v>
                </c:pt>
                <c:pt idx="5">
                  <c:v> 25-29 </c:v>
                </c:pt>
                <c:pt idx="6">
                  <c:v> 30-34 </c:v>
                </c:pt>
                <c:pt idx="7">
                  <c:v> 35-39 </c:v>
                </c:pt>
                <c:pt idx="8">
                  <c:v> 40-44 </c:v>
                </c:pt>
                <c:pt idx="9">
                  <c:v> 45-49 </c:v>
                </c:pt>
                <c:pt idx="10">
                  <c:v> 50-54 </c:v>
                </c:pt>
                <c:pt idx="11">
                  <c:v> 55-59 </c:v>
                </c:pt>
                <c:pt idx="12">
                  <c:v> 60-64 </c:v>
                </c:pt>
                <c:pt idx="13">
                  <c:v> 65-69 </c:v>
                </c:pt>
                <c:pt idx="14">
                  <c:v> 70-74 </c:v>
                </c:pt>
                <c:pt idx="15">
                  <c:v> 75-79 </c:v>
                </c:pt>
                <c:pt idx="16">
                  <c:v> 80-84 </c:v>
                </c:pt>
                <c:pt idx="17">
                  <c:v> 85+</c:v>
                </c:pt>
              </c:strCache>
            </c:strRef>
          </c:cat>
          <c:val>
            <c:numRef>
              <c:f>Sheet1!$E$2:$E$19</c:f>
              <c:numCache>
                <c:formatCode>General</c:formatCode>
                <c:ptCount val="18"/>
                <c:pt idx="0">
                  <c:v>2.7272727272727271</c:v>
                </c:pt>
                <c:pt idx="1">
                  <c:v>3.6758893280632412</c:v>
                </c:pt>
                <c:pt idx="2">
                  <c:v>3.1422924901185771</c:v>
                </c:pt>
                <c:pt idx="3">
                  <c:v>2.9446640316205532</c:v>
                </c:pt>
                <c:pt idx="4">
                  <c:v>2.9841897233201582</c:v>
                </c:pt>
                <c:pt idx="5">
                  <c:v>2.5098814229249014</c:v>
                </c:pt>
                <c:pt idx="6">
                  <c:v>2.766798418972332</c:v>
                </c:pt>
                <c:pt idx="7">
                  <c:v>2.806324110671937</c:v>
                </c:pt>
                <c:pt idx="8">
                  <c:v>2.806324110671937</c:v>
                </c:pt>
                <c:pt idx="9">
                  <c:v>3.5573122529644272</c:v>
                </c:pt>
                <c:pt idx="10">
                  <c:v>3.7154150197628457</c:v>
                </c:pt>
                <c:pt idx="11">
                  <c:v>3.9723320158102768</c:v>
                </c:pt>
                <c:pt idx="12">
                  <c:v>3.5573122529644272</c:v>
                </c:pt>
                <c:pt idx="13">
                  <c:v>3.2015810276679844</c:v>
                </c:pt>
                <c:pt idx="14">
                  <c:v>2.3122529644268774</c:v>
                </c:pt>
                <c:pt idx="15">
                  <c:v>1.7984189723320159</c:v>
                </c:pt>
                <c:pt idx="16">
                  <c:v>1.3241106719367588</c:v>
                </c:pt>
                <c:pt idx="17">
                  <c:v>1.5810276679841897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1E3-451F-A15C-100128AA8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94"/>
        <c:axId val="233167896"/>
        <c:axId val="229489536"/>
      </c:barChart>
      <c:catAx>
        <c:axId val="233167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229489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9489536"/>
        <c:scaling>
          <c:orientation val="minMax"/>
          <c:max val="6"/>
          <c:min val="-6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en-NZ"/>
                  <a:t>percentage at each age</a:t>
                </a:r>
              </a:p>
            </c:rich>
          </c:tx>
          <c:layout>
            <c:manualLayout>
              <c:xMode val="edge"/>
              <c:yMode val="edge"/>
              <c:x val="0.31538461538461798"/>
              <c:y val="0.913953488372093"/>
            </c:manualLayout>
          </c:layout>
          <c:overlay val="0"/>
          <c:spPr>
            <a:noFill/>
            <a:ln w="25400">
              <a:noFill/>
            </a:ln>
          </c:spPr>
        </c:title>
        <c:numFmt formatCode="0.0;[Black]0.0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233167896"/>
        <c:crosses val="autoZero"/>
        <c:crossBetween val="between"/>
        <c:majorUnit val="2"/>
      </c:valAx>
      <c:spPr>
        <a:noFill/>
        <a:ln w="127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Nelson 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Home Ownership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4.7839506172839504E-2"/>
                  <c:y val="-0.221676580210664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238-422E-BA1A-B009640562A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238-422E-BA1A-B009640562A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238-422E-BA1A-B009640562A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6296296296296294E-3"/>
                  <c:y val="-0.188004188279930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238-422E-BA1A-B009640562A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238-422E-BA1A-B009640562A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9382716049382713E-2"/>
                  <c:y val="-8.1374947165940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238-422E-BA1A-B009640562AA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1986</c:v>
                </c:pt>
                <c:pt idx="1">
                  <c:v>1991</c:v>
                </c:pt>
                <c:pt idx="2">
                  <c:v>1996</c:v>
                </c:pt>
                <c:pt idx="3">
                  <c:v>2001</c:v>
                </c:pt>
                <c:pt idx="4">
                  <c:v>2006</c:v>
                </c:pt>
                <c:pt idx="5">
                  <c:v>2013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81.478326708309666</c:v>
                </c:pt>
                <c:pt idx="1">
                  <c:v>79.416403785488953</c:v>
                </c:pt>
                <c:pt idx="2">
                  <c:v>72.82806553036572</c:v>
                </c:pt>
                <c:pt idx="3">
                  <c:v>68.320299771912673</c:v>
                </c:pt>
                <c:pt idx="4">
                  <c:v>57.831043098063702</c:v>
                </c:pt>
                <c:pt idx="5">
                  <c:v>54.015544041450781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238-422E-BA1A-B009640562A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Family Trust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238-422E-BA1A-B009640562A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238-422E-BA1A-B009640562A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238-422E-BA1A-B009640562A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B238-422E-BA1A-B009640562A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0123456790123684E-2"/>
                  <c:y val="-8.41809798268351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238-422E-BA1A-B009640562AA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1986</c:v>
                </c:pt>
                <c:pt idx="1">
                  <c:v>1991</c:v>
                </c:pt>
                <c:pt idx="2">
                  <c:v>1996</c:v>
                </c:pt>
                <c:pt idx="3">
                  <c:v>2001</c:v>
                </c:pt>
                <c:pt idx="4">
                  <c:v>2006</c:v>
                </c:pt>
                <c:pt idx="5">
                  <c:v>2013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4">
                  <c:v>11.1</c:v>
                </c:pt>
                <c:pt idx="5">
                  <c:v>13.6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238-422E-BA1A-B009640562A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Renting</c:v>
                </c:pt>
              </c:strCache>
            </c:strRef>
          </c:tx>
          <c:spPr>
            <a:solidFill>
              <a:srgbClr val="92D050"/>
            </a:solidFill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2.3148148148148133E-2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B238-422E-BA1A-B009640562A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0123456790123684E-2"/>
                  <c:y val="-2.572166891928520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B238-422E-BA1A-B009640562AA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1986</c:v>
                </c:pt>
                <c:pt idx="1">
                  <c:v>1991</c:v>
                </c:pt>
                <c:pt idx="2">
                  <c:v>1996</c:v>
                </c:pt>
                <c:pt idx="3">
                  <c:v>2001</c:v>
                </c:pt>
                <c:pt idx="4">
                  <c:v>2006</c:v>
                </c:pt>
                <c:pt idx="5">
                  <c:v>2013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18.512208972174903</c:v>
                </c:pt>
                <c:pt idx="1">
                  <c:v>20.574833508587449</c:v>
                </c:pt>
                <c:pt idx="2">
                  <c:v>27.163660433559489</c:v>
                </c:pt>
                <c:pt idx="3">
                  <c:v>31.671554252199414</c:v>
                </c:pt>
                <c:pt idx="4">
                  <c:v>31.043098063710183</c:v>
                </c:pt>
                <c:pt idx="5">
                  <c:v>32.419401266551525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B238-422E-BA1A-B009640562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7386248"/>
        <c:axId val="336166576"/>
      </c:areaChart>
      <c:catAx>
        <c:axId val="337386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166576"/>
        <c:crosses val="autoZero"/>
        <c:auto val="1"/>
        <c:lblAlgn val="ctr"/>
        <c:lblOffset val="100"/>
        <c:noMultiLvlLbl val="0"/>
      </c:catAx>
      <c:valAx>
        <c:axId val="33616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3862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NZ"/>
              <a:t>Nelson with and without migration since 1976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Population with zero migration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Sheet1!$B$1:$I$1</c:f>
              <c:strCache>
                <c:ptCount val="8"/>
                <c:pt idx="0">
                  <c:v>1976</c:v>
                </c:pt>
                <c:pt idx="1">
                  <c:v>1981</c:v>
                </c:pt>
                <c:pt idx="2">
                  <c:v>1986</c:v>
                </c:pt>
                <c:pt idx="3">
                  <c:v>1991</c:v>
                </c:pt>
                <c:pt idx="4">
                  <c:v>1996</c:v>
                </c:pt>
                <c:pt idx="5">
                  <c:v>2001</c:v>
                </c:pt>
                <c:pt idx="6">
                  <c:v>2006</c:v>
                </c:pt>
                <c:pt idx="7">
                  <c:v>2013*~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33111</c:v>
                </c:pt>
                <c:pt idx="1">
                  <c:v>33434</c:v>
                </c:pt>
                <c:pt idx="2">
                  <c:v>33889</c:v>
                </c:pt>
                <c:pt idx="3">
                  <c:v>34670</c:v>
                </c:pt>
                <c:pt idx="4">
                  <c:v>35595</c:v>
                </c:pt>
                <c:pt idx="5">
                  <c:v>36625</c:v>
                </c:pt>
                <c:pt idx="6">
                  <c:v>37585</c:v>
                </c:pt>
                <c:pt idx="7">
                  <c:v>38885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26C-4CC9-9C7C-43D35ECB354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Actual Population (summed)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Sheet1!$B$1:$I$1</c:f>
              <c:strCache>
                <c:ptCount val="8"/>
                <c:pt idx="0">
                  <c:v>1976</c:v>
                </c:pt>
                <c:pt idx="1">
                  <c:v>1981</c:v>
                </c:pt>
                <c:pt idx="2">
                  <c:v>1986</c:v>
                </c:pt>
                <c:pt idx="3">
                  <c:v>1991</c:v>
                </c:pt>
                <c:pt idx="4">
                  <c:v>1996</c:v>
                </c:pt>
                <c:pt idx="5">
                  <c:v>2001</c:v>
                </c:pt>
                <c:pt idx="6">
                  <c:v>2006</c:v>
                </c:pt>
                <c:pt idx="7">
                  <c:v>2013*~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33111</c:v>
                </c:pt>
                <c:pt idx="1">
                  <c:v>34011</c:v>
                </c:pt>
                <c:pt idx="2">
                  <c:v>35160</c:v>
                </c:pt>
                <c:pt idx="3">
                  <c:v>36459</c:v>
                </c:pt>
                <c:pt idx="4">
                  <c:v>40233</c:v>
                </c:pt>
                <c:pt idx="5">
                  <c:v>41571</c:v>
                </c:pt>
                <c:pt idx="6">
                  <c:v>42879</c:v>
                </c:pt>
                <c:pt idx="7">
                  <c:v>46440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26C-4CC9-9C7C-43D35ECB35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8777680"/>
        <c:axId val="358778072"/>
      </c:lineChart>
      <c:catAx>
        <c:axId val="35877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778072"/>
        <c:crosses val="autoZero"/>
        <c:auto val="1"/>
        <c:lblAlgn val="ctr"/>
        <c:lblOffset val="100"/>
        <c:noMultiLvlLbl val="0"/>
      </c:catAx>
      <c:valAx>
        <c:axId val="358778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/>
                  <a:t>Number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77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dirty="0"/>
              <a:t>Projected % aged 65+ years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150k, med fert and mort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5.9379114348502546E-17"/>
                  <c:y val="4.9835098682266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7F1D-4B80-8347-28D79579BF75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4291736486813029E-2"/>
                  <c:y val="3.5177716716894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7F1D-4B80-8347-28D79579BF7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2013</c:v>
                </c:pt>
                <c:pt idx="1">
                  <c:v>2018</c:v>
                </c:pt>
                <c:pt idx="2">
                  <c:v>2023</c:v>
                </c:pt>
                <c:pt idx="3">
                  <c:v>2028</c:v>
                </c:pt>
                <c:pt idx="4">
                  <c:v>2033</c:v>
                </c:pt>
                <c:pt idx="5">
                  <c:v>2038</c:v>
                </c:pt>
                <c:pt idx="6">
                  <c:v>2043</c:v>
                </c:pt>
                <c:pt idx="7">
                  <c:v>2048</c:v>
                </c:pt>
                <c:pt idx="8">
                  <c:v>2053</c:v>
                </c:pt>
                <c:pt idx="9">
                  <c:v>2058</c:v>
                </c:pt>
                <c:pt idx="10">
                  <c:v>2063</c:v>
                </c:pt>
                <c:pt idx="11">
                  <c:v>2068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14.1</c:v>
                </c:pt>
                <c:pt idx="1">
                  <c:v>15.1</c:v>
                </c:pt>
                <c:pt idx="2">
                  <c:v>15.7</c:v>
                </c:pt>
                <c:pt idx="3">
                  <c:v>15.7</c:v>
                </c:pt>
                <c:pt idx="4">
                  <c:v>15</c:v>
                </c:pt>
                <c:pt idx="5">
                  <c:v>14.4</c:v>
                </c:pt>
                <c:pt idx="6">
                  <c:v>13.9</c:v>
                </c:pt>
                <c:pt idx="7">
                  <c:v>14.4</c:v>
                </c:pt>
                <c:pt idx="8">
                  <c:v>16.600000000000001</c:v>
                </c:pt>
                <c:pt idx="9">
                  <c:v>18.899999999999999</c:v>
                </c:pt>
                <c:pt idx="10">
                  <c:v>21.5</c:v>
                </c:pt>
                <c:pt idx="11">
                  <c:v>23.6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F1D-4B80-8347-28D79579BF7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125k, med fert and mort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2013</c:v>
                </c:pt>
                <c:pt idx="1">
                  <c:v>2018</c:v>
                </c:pt>
                <c:pt idx="2">
                  <c:v>2023</c:v>
                </c:pt>
                <c:pt idx="3">
                  <c:v>2028</c:v>
                </c:pt>
                <c:pt idx="4">
                  <c:v>2033</c:v>
                </c:pt>
                <c:pt idx="5">
                  <c:v>2038</c:v>
                </c:pt>
                <c:pt idx="6">
                  <c:v>2043</c:v>
                </c:pt>
                <c:pt idx="7">
                  <c:v>2048</c:v>
                </c:pt>
                <c:pt idx="8">
                  <c:v>2053</c:v>
                </c:pt>
                <c:pt idx="9">
                  <c:v>2058</c:v>
                </c:pt>
                <c:pt idx="10">
                  <c:v>2063</c:v>
                </c:pt>
                <c:pt idx="11">
                  <c:v>2068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14.1</c:v>
                </c:pt>
                <c:pt idx="1">
                  <c:v>15.2</c:v>
                </c:pt>
                <c:pt idx="2">
                  <c:v>15.9</c:v>
                </c:pt>
                <c:pt idx="3">
                  <c:v>16.2</c:v>
                </c:pt>
                <c:pt idx="4">
                  <c:v>15.7</c:v>
                </c:pt>
                <c:pt idx="5">
                  <c:v>15.3</c:v>
                </c:pt>
                <c:pt idx="6">
                  <c:v>14.8</c:v>
                </c:pt>
                <c:pt idx="7">
                  <c:v>15.2</c:v>
                </c:pt>
                <c:pt idx="8">
                  <c:v>17.2</c:v>
                </c:pt>
                <c:pt idx="9">
                  <c:v>19.3</c:v>
                </c:pt>
                <c:pt idx="10">
                  <c:v>21.9</c:v>
                </c:pt>
                <c:pt idx="11">
                  <c:v>23.8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F1D-4B80-8347-28D79579BF7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100k, med fert and mort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2013</c:v>
                </c:pt>
                <c:pt idx="1">
                  <c:v>2018</c:v>
                </c:pt>
                <c:pt idx="2">
                  <c:v>2023</c:v>
                </c:pt>
                <c:pt idx="3">
                  <c:v>2028</c:v>
                </c:pt>
                <c:pt idx="4">
                  <c:v>2033</c:v>
                </c:pt>
                <c:pt idx="5">
                  <c:v>2038</c:v>
                </c:pt>
                <c:pt idx="6">
                  <c:v>2043</c:v>
                </c:pt>
                <c:pt idx="7">
                  <c:v>2048</c:v>
                </c:pt>
                <c:pt idx="8">
                  <c:v>2053</c:v>
                </c:pt>
                <c:pt idx="9">
                  <c:v>2058</c:v>
                </c:pt>
                <c:pt idx="10">
                  <c:v>2063</c:v>
                </c:pt>
                <c:pt idx="11">
                  <c:v>2068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0">
                  <c:v>14.1</c:v>
                </c:pt>
                <c:pt idx="1">
                  <c:v>15.3</c:v>
                </c:pt>
                <c:pt idx="2">
                  <c:v>16.2</c:v>
                </c:pt>
                <c:pt idx="3">
                  <c:v>16.8</c:v>
                </c:pt>
                <c:pt idx="4">
                  <c:v>16.600000000000001</c:v>
                </c:pt>
                <c:pt idx="5">
                  <c:v>16.3</c:v>
                </c:pt>
                <c:pt idx="6">
                  <c:v>15.8</c:v>
                </c:pt>
                <c:pt idx="7">
                  <c:v>16.2</c:v>
                </c:pt>
                <c:pt idx="8">
                  <c:v>18</c:v>
                </c:pt>
                <c:pt idx="9">
                  <c:v>20</c:v>
                </c:pt>
                <c:pt idx="10">
                  <c:v>22.3</c:v>
                </c:pt>
                <c:pt idx="11">
                  <c:v>24.2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F1D-4B80-8347-28D79579BF7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75k, med fert and mort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2013</c:v>
                </c:pt>
                <c:pt idx="1">
                  <c:v>2018</c:v>
                </c:pt>
                <c:pt idx="2">
                  <c:v>2023</c:v>
                </c:pt>
                <c:pt idx="3">
                  <c:v>2028</c:v>
                </c:pt>
                <c:pt idx="4">
                  <c:v>2033</c:v>
                </c:pt>
                <c:pt idx="5">
                  <c:v>2038</c:v>
                </c:pt>
                <c:pt idx="6">
                  <c:v>2043</c:v>
                </c:pt>
                <c:pt idx="7">
                  <c:v>2048</c:v>
                </c:pt>
                <c:pt idx="8">
                  <c:v>2053</c:v>
                </c:pt>
                <c:pt idx="9">
                  <c:v>2058</c:v>
                </c:pt>
                <c:pt idx="10">
                  <c:v>2063</c:v>
                </c:pt>
                <c:pt idx="11">
                  <c:v>2068</c:v>
                </c:pt>
              </c:strCache>
            </c:strRef>
          </c:cat>
          <c:val>
            <c:numRef>
              <c:f>Sheet1!$B$5:$M$5</c:f>
              <c:numCache>
                <c:formatCode>General</c:formatCode>
                <c:ptCount val="12"/>
                <c:pt idx="0">
                  <c:v>14.1</c:v>
                </c:pt>
                <c:pt idx="1">
                  <c:v>15.3</c:v>
                </c:pt>
                <c:pt idx="2">
                  <c:v>16.5</c:v>
                </c:pt>
                <c:pt idx="3">
                  <c:v>17.399999999999999</c:v>
                </c:pt>
                <c:pt idx="4">
                  <c:v>17.600000000000001</c:v>
                </c:pt>
                <c:pt idx="5">
                  <c:v>17.5</c:v>
                </c:pt>
                <c:pt idx="6">
                  <c:v>17.2</c:v>
                </c:pt>
                <c:pt idx="7">
                  <c:v>17.5</c:v>
                </c:pt>
                <c:pt idx="8">
                  <c:v>19</c:v>
                </c:pt>
                <c:pt idx="9">
                  <c:v>20.8</c:v>
                </c:pt>
                <c:pt idx="10">
                  <c:v>22.9</c:v>
                </c:pt>
                <c:pt idx="11">
                  <c:v>24.6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F1D-4B80-8347-28D79579BF7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50k, med fert and mort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2013</c:v>
                </c:pt>
                <c:pt idx="1">
                  <c:v>2018</c:v>
                </c:pt>
                <c:pt idx="2">
                  <c:v>2023</c:v>
                </c:pt>
                <c:pt idx="3">
                  <c:v>2028</c:v>
                </c:pt>
                <c:pt idx="4">
                  <c:v>2033</c:v>
                </c:pt>
                <c:pt idx="5">
                  <c:v>2038</c:v>
                </c:pt>
                <c:pt idx="6">
                  <c:v>2043</c:v>
                </c:pt>
                <c:pt idx="7">
                  <c:v>2048</c:v>
                </c:pt>
                <c:pt idx="8">
                  <c:v>2053</c:v>
                </c:pt>
                <c:pt idx="9">
                  <c:v>2058</c:v>
                </c:pt>
                <c:pt idx="10">
                  <c:v>2063</c:v>
                </c:pt>
                <c:pt idx="11">
                  <c:v>2068</c:v>
                </c:pt>
              </c:strCache>
            </c:strRef>
          </c:cat>
          <c:val>
            <c:numRef>
              <c:f>Sheet1!$B$6:$M$6</c:f>
              <c:numCache>
                <c:formatCode>General</c:formatCode>
                <c:ptCount val="12"/>
                <c:pt idx="0">
                  <c:v>14.1</c:v>
                </c:pt>
                <c:pt idx="1">
                  <c:v>15.4</c:v>
                </c:pt>
                <c:pt idx="2">
                  <c:v>16.8</c:v>
                </c:pt>
                <c:pt idx="3">
                  <c:v>18.100000000000001</c:v>
                </c:pt>
                <c:pt idx="4">
                  <c:v>18.7</c:v>
                </c:pt>
                <c:pt idx="5">
                  <c:v>19.100000000000001</c:v>
                </c:pt>
                <c:pt idx="6">
                  <c:v>18.899999999999999</c:v>
                </c:pt>
                <c:pt idx="7">
                  <c:v>19.2</c:v>
                </c:pt>
                <c:pt idx="8">
                  <c:v>20.3</c:v>
                </c:pt>
                <c:pt idx="9">
                  <c:v>21.9</c:v>
                </c:pt>
                <c:pt idx="10">
                  <c:v>23.8</c:v>
                </c:pt>
                <c:pt idx="11">
                  <c:v>25.3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F1D-4B80-8347-28D79579BF75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25k, med fert and mort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2013</c:v>
                </c:pt>
                <c:pt idx="1">
                  <c:v>2018</c:v>
                </c:pt>
                <c:pt idx="2">
                  <c:v>2023</c:v>
                </c:pt>
                <c:pt idx="3">
                  <c:v>2028</c:v>
                </c:pt>
                <c:pt idx="4">
                  <c:v>2033</c:v>
                </c:pt>
                <c:pt idx="5">
                  <c:v>2038</c:v>
                </c:pt>
                <c:pt idx="6">
                  <c:v>2043</c:v>
                </c:pt>
                <c:pt idx="7">
                  <c:v>2048</c:v>
                </c:pt>
                <c:pt idx="8">
                  <c:v>2053</c:v>
                </c:pt>
                <c:pt idx="9">
                  <c:v>2058</c:v>
                </c:pt>
                <c:pt idx="10">
                  <c:v>2063</c:v>
                </c:pt>
                <c:pt idx="11">
                  <c:v>2068</c:v>
                </c:pt>
              </c:strCache>
            </c:strRef>
          </c:cat>
          <c:val>
            <c:numRef>
              <c:f>Sheet1!$B$7:$M$7</c:f>
              <c:numCache>
                <c:formatCode>General</c:formatCode>
                <c:ptCount val="12"/>
                <c:pt idx="0">
                  <c:v>14.1</c:v>
                </c:pt>
                <c:pt idx="1">
                  <c:v>15.5</c:v>
                </c:pt>
                <c:pt idx="2">
                  <c:v>17.2</c:v>
                </c:pt>
                <c:pt idx="3">
                  <c:v>19</c:v>
                </c:pt>
                <c:pt idx="4">
                  <c:v>20.2</c:v>
                </c:pt>
                <c:pt idx="5">
                  <c:v>21.1</c:v>
                </c:pt>
                <c:pt idx="6">
                  <c:v>21.2</c:v>
                </c:pt>
                <c:pt idx="7">
                  <c:v>21.4</c:v>
                </c:pt>
                <c:pt idx="8">
                  <c:v>22.2</c:v>
                </c:pt>
                <c:pt idx="9">
                  <c:v>23.5</c:v>
                </c:pt>
                <c:pt idx="10">
                  <c:v>25.1</c:v>
                </c:pt>
                <c:pt idx="11">
                  <c:v>26.3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7F1D-4B80-8347-28D79579BF75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12.5k, med fert and mort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2013</c:v>
                </c:pt>
                <c:pt idx="1">
                  <c:v>2018</c:v>
                </c:pt>
                <c:pt idx="2">
                  <c:v>2023</c:v>
                </c:pt>
                <c:pt idx="3">
                  <c:v>2028</c:v>
                </c:pt>
                <c:pt idx="4">
                  <c:v>2033</c:v>
                </c:pt>
                <c:pt idx="5">
                  <c:v>2038</c:v>
                </c:pt>
                <c:pt idx="6">
                  <c:v>2043</c:v>
                </c:pt>
                <c:pt idx="7">
                  <c:v>2048</c:v>
                </c:pt>
                <c:pt idx="8">
                  <c:v>2053</c:v>
                </c:pt>
                <c:pt idx="9">
                  <c:v>2058</c:v>
                </c:pt>
                <c:pt idx="10">
                  <c:v>2063</c:v>
                </c:pt>
                <c:pt idx="11">
                  <c:v>2068</c:v>
                </c:pt>
              </c:strCache>
            </c:strRef>
          </c:cat>
          <c:val>
            <c:numRef>
              <c:f>Sheet1!$B$8:$M$8</c:f>
              <c:numCache>
                <c:formatCode>General</c:formatCode>
                <c:ptCount val="12"/>
                <c:pt idx="0">
                  <c:v>14.1</c:v>
                </c:pt>
                <c:pt idx="1">
                  <c:v>15.6</c:v>
                </c:pt>
                <c:pt idx="2">
                  <c:v>17.399999999999999</c:v>
                </c:pt>
                <c:pt idx="3">
                  <c:v>19.5</c:v>
                </c:pt>
                <c:pt idx="4">
                  <c:v>21</c:v>
                </c:pt>
                <c:pt idx="5">
                  <c:v>22.3</c:v>
                </c:pt>
                <c:pt idx="6">
                  <c:v>22.7</c:v>
                </c:pt>
                <c:pt idx="7">
                  <c:v>22.9</c:v>
                </c:pt>
                <c:pt idx="8">
                  <c:v>23.5</c:v>
                </c:pt>
                <c:pt idx="9">
                  <c:v>24.6</c:v>
                </c:pt>
                <c:pt idx="10">
                  <c:v>26</c:v>
                </c:pt>
                <c:pt idx="11">
                  <c:v>27.1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7F1D-4B80-8347-28D79579BF75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zero migration, med fert and mort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1.7813940090329557E-2"/>
                  <c:y val="-6.1561004254564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7F1D-4B80-8347-28D79579BF7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2013</c:v>
                </c:pt>
                <c:pt idx="1">
                  <c:v>2018</c:v>
                </c:pt>
                <c:pt idx="2">
                  <c:v>2023</c:v>
                </c:pt>
                <c:pt idx="3">
                  <c:v>2028</c:v>
                </c:pt>
                <c:pt idx="4">
                  <c:v>2033</c:v>
                </c:pt>
                <c:pt idx="5">
                  <c:v>2038</c:v>
                </c:pt>
                <c:pt idx="6">
                  <c:v>2043</c:v>
                </c:pt>
                <c:pt idx="7">
                  <c:v>2048</c:v>
                </c:pt>
                <c:pt idx="8">
                  <c:v>2053</c:v>
                </c:pt>
                <c:pt idx="9">
                  <c:v>2058</c:v>
                </c:pt>
                <c:pt idx="10">
                  <c:v>2063</c:v>
                </c:pt>
                <c:pt idx="11">
                  <c:v>2068</c:v>
                </c:pt>
              </c:strCache>
            </c:strRef>
          </c:cat>
          <c:val>
            <c:numRef>
              <c:f>Sheet1!$B$9:$M$9</c:f>
              <c:numCache>
                <c:formatCode>General</c:formatCode>
                <c:ptCount val="12"/>
                <c:pt idx="0">
                  <c:v>14.1</c:v>
                </c:pt>
                <c:pt idx="1">
                  <c:v>15.7</c:v>
                </c:pt>
                <c:pt idx="2">
                  <c:v>17.600000000000001</c:v>
                </c:pt>
                <c:pt idx="3">
                  <c:v>20</c:v>
                </c:pt>
                <c:pt idx="4">
                  <c:v>22</c:v>
                </c:pt>
                <c:pt idx="5">
                  <c:v>23.7</c:v>
                </c:pt>
                <c:pt idx="6">
                  <c:v>24.4</c:v>
                </c:pt>
                <c:pt idx="7">
                  <c:v>24.7</c:v>
                </c:pt>
                <c:pt idx="8">
                  <c:v>25.1</c:v>
                </c:pt>
                <c:pt idx="9">
                  <c:v>26.1</c:v>
                </c:pt>
                <c:pt idx="10">
                  <c:v>27.2</c:v>
                </c:pt>
                <c:pt idx="11">
                  <c:v>28.1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7F1D-4B80-8347-28D79579BF75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SNZ MED 15k, med fert, med mort</c:v>
                </c:pt>
              </c:strCache>
            </c:strRef>
          </c:tx>
          <c:spPr>
            <a:ln w="412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8.0972454956043435E-3"/>
                  <c:y val="-4.9835098682266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7F1D-4B80-8347-28D79579BF7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2013</c:v>
                </c:pt>
                <c:pt idx="1">
                  <c:v>2018</c:v>
                </c:pt>
                <c:pt idx="2">
                  <c:v>2023</c:v>
                </c:pt>
                <c:pt idx="3">
                  <c:v>2028</c:v>
                </c:pt>
                <c:pt idx="4">
                  <c:v>2033</c:v>
                </c:pt>
                <c:pt idx="5">
                  <c:v>2038</c:v>
                </c:pt>
                <c:pt idx="6">
                  <c:v>2043</c:v>
                </c:pt>
                <c:pt idx="7">
                  <c:v>2048</c:v>
                </c:pt>
                <c:pt idx="8">
                  <c:v>2053</c:v>
                </c:pt>
                <c:pt idx="9">
                  <c:v>2058</c:v>
                </c:pt>
                <c:pt idx="10">
                  <c:v>2063</c:v>
                </c:pt>
                <c:pt idx="11">
                  <c:v>2068</c:v>
                </c:pt>
              </c:strCache>
            </c:strRef>
          </c:cat>
          <c:val>
            <c:numRef>
              <c:f>Sheet1!$B$10:$M$10</c:f>
              <c:numCache>
                <c:formatCode>General</c:formatCode>
                <c:ptCount val="12"/>
                <c:pt idx="1">
                  <c:v>15.4</c:v>
                </c:pt>
                <c:pt idx="2">
                  <c:v>17.2</c:v>
                </c:pt>
                <c:pt idx="3">
                  <c:v>19.399999999999999</c:v>
                </c:pt>
                <c:pt idx="4">
                  <c:v>21.1</c:v>
                </c:pt>
                <c:pt idx="5">
                  <c:v>22.6</c:v>
                </c:pt>
                <c:pt idx="6">
                  <c:v>23.1</c:v>
                </c:pt>
                <c:pt idx="7">
                  <c:v>23.5</c:v>
                </c:pt>
                <c:pt idx="8">
                  <c:v>24.3</c:v>
                </c:pt>
                <c:pt idx="9">
                  <c:v>26</c:v>
                </c:pt>
                <c:pt idx="10">
                  <c:v>27.4</c:v>
                </c:pt>
                <c:pt idx="11">
                  <c:v>28.2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7F1D-4B80-8347-28D79579BF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7387816"/>
        <c:axId val="358910880"/>
      </c:lineChart>
      <c:catAx>
        <c:axId val="337387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910880"/>
        <c:crosses val="autoZero"/>
        <c:auto val="1"/>
        <c:lblAlgn val="ctr"/>
        <c:lblOffset val="100"/>
        <c:noMultiLvlLbl val="0"/>
      </c:catAx>
      <c:valAx>
        <c:axId val="358910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 dirty="0"/>
                  <a:t>Percentage</a:t>
                </a:r>
                <a:r>
                  <a:rPr lang="en-NZ" baseline="0" dirty="0"/>
                  <a:t> aged 65+ years</a:t>
                </a:r>
                <a:endParaRPr lang="en-NZ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387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859301678199312"/>
          <c:y val="9.480325407729126E-2"/>
          <c:w val="0.29898260823457673"/>
          <c:h val="0.81253323878744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Impact of migration on structural ageing, 1976-2013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Younger/same with Migration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Territorial Authority Areas (N-66)</c:v>
                </c:pt>
                <c:pt idx="1">
                  <c:v>Towns (N=143)</c:v>
                </c:pt>
                <c:pt idx="2">
                  <c:v>Rural Centres (N=132)</c:v>
                </c:pt>
              </c:strCache>
            </c:strRef>
          </c:cat>
          <c:val>
            <c:numRef>
              <c:f>Sheet1!$B$2:$D$2</c:f>
              <c:numCache>
                <c:formatCode>0.0</c:formatCode>
                <c:ptCount val="3"/>
                <c:pt idx="0">
                  <c:v>21.212121212121211</c:v>
                </c:pt>
                <c:pt idx="1">
                  <c:v>15.277777777777779</c:v>
                </c:pt>
                <c:pt idx="2">
                  <c:v>33.587786259541986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FB-4DBC-8534-3034287876E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Older with Migration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Territorial Authority Areas (N-66)</c:v>
                </c:pt>
                <c:pt idx="1">
                  <c:v>Towns (N=143)</c:v>
                </c:pt>
                <c:pt idx="2">
                  <c:v>Rural Centres (N=132)</c:v>
                </c:pt>
              </c:strCache>
            </c:strRef>
          </c:cat>
          <c:val>
            <c:numRef>
              <c:f>Sheet1!$B$3:$D$3</c:f>
              <c:numCache>
                <c:formatCode>0.0</c:formatCode>
                <c:ptCount val="3"/>
                <c:pt idx="0">
                  <c:v>78.787878787878782</c:v>
                </c:pt>
                <c:pt idx="1">
                  <c:v>84.722222222222214</c:v>
                </c:pt>
                <c:pt idx="2">
                  <c:v>66.412213740458014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BFB-4DBC-8534-3034287876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58909704"/>
        <c:axId val="358909312"/>
      </c:barChart>
      <c:catAx>
        <c:axId val="358909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909312"/>
        <c:crosses val="autoZero"/>
        <c:auto val="1"/>
        <c:lblAlgn val="ctr"/>
        <c:lblOffset val="100"/>
        <c:noMultiLvlLbl val="0"/>
      </c:catAx>
      <c:valAx>
        <c:axId val="3589093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909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Percentage aged</a:t>
            </a:r>
            <a:r>
              <a:rPr lang="en-US" sz="1600" baseline="0" dirty="0"/>
              <a:t> 65+ years</a:t>
            </a:r>
            <a:r>
              <a:rPr lang="en-US" sz="1600" dirty="0"/>
              <a:t> with and without</a:t>
            </a:r>
            <a:r>
              <a:rPr lang="en-US" sz="1600" baseline="0" dirty="0"/>
              <a:t> migration 1976-2013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65+ Years With Migration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98-4E14-9640-54C6DE5E1B59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98-4E14-9640-54C6DE5E1B59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898-4E14-9640-54C6DE5E1B59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898-4E14-9640-54C6DE5E1B59}"/>
              </c:ext>
            </c:extLst>
          </c:dPt>
          <c:dPt>
            <c:idx val="1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898-4E14-9640-54C6DE5E1B59}"/>
              </c:ext>
            </c:extLst>
          </c:dPt>
          <c:dPt>
            <c:idx val="1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898-4E14-9640-54C6DE5E1B59}"/>
              </c:ext>
            </c:extLst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898-4E14-9640-54C6DE5E1B59}"/>
              </c:ext>
            </c:extLst>
          </c:dPt>
          <c:dPt>
            <c:idx val="1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898-4E14-9640-54C6DE5E1B59}"/>
              </c:ext>
            </c:extLst>
          </c:dPt>
          <c:dPt>
            <c:idx val="2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898-4E14-9640-54C6DE5E1B59}"/>
              </c:ext>
            </c:extLst>
          </c:dPt>
          <c:dPt>
            <c:idx val="2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898-4E14-9640-54C6DE5E1B59}"/>
              </c:ext>
            </c:extLst>
          </c:dPt>
          <c:dPt>
            <c:idx val="3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2CF3-459B-8E20-C67E320261B4}"/>
              </c:ext>
            </c:extLst>
          </c:dPt>
          <c:dPt>
            <c:idx val="4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2CF3-459B-8E20-C67E320261B4}"/>
              </c:ext>
            </c:extLst>
          </c:dPt>
          <c:dPt>
            <c:idx val="4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7898-4E14-9640-54C6DE5E1B59}"/>
              </c:ext>
            </c:extLst>
          </c:dPt>
          <c:dPt>
            <c:idx val="5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2CF3-459B-8E20-C67E320261B4}"/>
              </c:ext>
            </c:extLst>
          </c:dPt>
          <c:dPt>
            <c:idx val="5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7898-4E14-9640-54C6DE5E1B59}"/>
              </c:ext>
            </c:extLst>
          </c:dPt>
          <c:dPt>
            <c:idx val="6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7898-4E14-9640-54C6DE5E1B59}"/>
              </c:ext>
            </c:extLst>
          </c:dPt>
          <c:dLbls>
            <c:dLbl>
              <c:idx val="39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2CF3-459B-8E20-C67E320261B4}"/>
                </c:ext>
                <c:ext xmlns:c15="http://schemas.microsoft.com/office/drawing/2012/chart" uri="{CE6537A1-D6FC-4f65-9D91-7224C49458BB}"/>
              </c:extLst>
            </c:dLbl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2CF3-459B-8E20-C67E320261B4}"/>
                </c:ext>
                <c:ext xmlns:c15="http://schemas.microsoft.com/office/drawing/2012/chart" uri="{CE6537A1-D6FC-4f65-9D91-7224C49458BB}"/>
              </c:extLst>
            </c:dLbl>
            <c:dLbl>
              <c:idx val="58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2CF3-459B-8E20-C67E320261B4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Sheet1!$A$2:$A$67</c:f>
              <c:strCache>
                <c:ptCount val="66"/>
                <c:pt idx="0">
                  <c:v>Wellington </c:v>
                </c:pt>
                <c:pt idx="1">
                  <c:v>Porirua </c:v>
                </c:pt>
                <c:pt idx="2">
                  <c:v>Queenstown-Lakes </c:v>
                </c:pt>
                <c:pt idx="3">
                  <c:v>Selwyn </c:v>
                </c:pt>
                <c:pt idx="4">
                  <c:v>Hamilton </c:v>
                </c:pt>
                <c:pt idx="5">
                  <c:v>Auckland</c:v>
                </c:pt>
                <c:pt idx="6">
                  <c:v>Waikato </c:v>
                </c:pt>
                <c:pt idx="7">
                  <c:v>Lower Hutt </c:v>
                </c:pt>
                <c:pt idx="8">
                  <c:v>Otorohanga </c:v>
                </c:pt>
                <c:pt idx="9">
                  <c:v>Ruapehu </c:v>
                </c:pt>
                <c:pt idx="10">
                  <c:v>Palmerston North </c:v>
                </c:pt>
                <c:pt idx="11">
                  <c:v>Southland </c:v>
                </c:pt>
                <c:pt idx="12">
                  <c:v>Waitomo </c:v>
                </c:pt>
                <c:pt idx="13">
                  <c:v>Rotorua </c:v>
                </c:pt>
                <c:pt idx="14">
                  <c:v>Gisborne </c:v>
                </c:pt>
                <c:pt idx="15">
                  <c:v>Upper Hutt </c:v>
                </c:pt>
                <c:pt idx="16">
                  <c:v>South Taranaki </c:v>
                </c:pt>
                <c:pt idx="17">
                  <c:v>Dunedin </c:v>
                </c:pt>
                <c:pt idx="18">
                  <c:v>Christchurch </c:v>
                </c:pt>
                <c:pt idx="19">
                  <c:v>Whakatane </c:v>
                </c:pt>
                <c:pt idx="20">
                  <c:v>Hastings </c:v>
                </c:pt>
                <c:pt idx="21">
                  <c:v>Westland </c:v>
                </c:pt>
                <c:pt idx="22">
                  <c:v>Wairoa </c:v>
                </c:pt>
                <c:pt idx="23">
                  <c:v>Clutha </c:v>
                </c:pt>
                <c:pt idx="24">
                  <c:v>South Waikato </c:v>
                </c:pt>
                <c:pt idx="25">
                  <c:v>Manawatu </c:v>
                </c:pt>
                <c:pt idx="26">
                  <c:v>Mackenzie </c:v>
                </c:pt>
                <c:pt idx="27">
                  <c:v>Grey </c:v>
                </c:pt>
                <c:pt idx="28">
                  <c:v>Invercargill </c:v>
                </c:pt>
                <c:pt idx="29">
                  <c:v>Stratford </c:v>
                </c:pt>
                <c:pt idx="30">
                  <c:v>Waipa </c:v>
                </c:pt>
                <c:pt idx="31">
                  <c:v>Ashburton </c:v>
                </c:pt>
                <c:pt idx="32">
                  <c:v>Buller </c:v>
                </c:pt>
                <c:pt idx="33">
                  <c:v>Waimakariri </c:v>
                </c:pt>
                <c:pt idx="34">
                  <c:v>New Plymouth </c:v>
                </c:pt>
                <c:pt idx="35">
                  <c:v>Taupo </c:v>
                </c:pt>
                <c:pt idx="36">
                  <c:v>Tararua </c:v>
                </c:pt>
                <c:pt idx="37">
                  <c:v>Opotiki </c:v>
                </c:pt>
                <c:pt idx="38">
                  <c:v>Central Hawke's Bay </c:v>
                </c:pt>
                <c:pt idx="39">
                  <c:v>Nelson </c:v>
                </c:pt>
                <c:pt idx="40">
                  <c:v>Rangitikei </c:v>
                </c:pt>
                <c:pt idx="41">
                  <c:v>Hurunui </c:v>
                </c:pt>
                <c:pt idx="42">
                  <c:v>Kawerau </c:v>
                </c:pt>
                <c:pt idx="43">
                  <c:v>Tasman </c:v>
                </c:pt>
                <c:pt idx="44">
                  <c:v>Matamata-Piako </c:v>
                </c:pt>
                <c:pt idx="45">
                  <c:v>Far North </c:v>
                </c:pt>
                <c:pt idx="46">
                  <c:v>Whangarei </c:v>
                </c:pt>
                <c:pt idx="47">
                  <c:v>Napier </c:v>
                </c:pt>
                <c:pt idx="48">
                  <c:v>Carterton </c:v>
                </c:pt>
                <c:pt idx="49">
                  <c:v>Gore </c:v>
                </c:pt>
                <c:pt idx="50">
                  <c:v>Masterton </c:v>
                </c:pt>
                <c:pt idx="51">
                  <c:v>Wanganui </c:v>
                </c:pt>
                <c:pt idx="52">
                  <c:v>Tauranga </c:v>
                </c:pt>
                <c:pt idx="53">
                  <c:v>Western Bay of Plenty </c:v>
                </c:pt>
                <c:pt idx="54">
                  <c:v>Kaikoura </c:v>
                </c:pt>
                <c:pt idx="55">
                  <c:v>South Wairarapa </c:v>
                </c:pt>
                <c:pt idx="56">
                  <c:v>Kaipara </c:v>
                </c:pt>
                <c:pt idx="57">
                  <c:v>Timaru </c:v>
                </c:pt>
                <c:pt idx="58">
                  <c:v>Marlborough </c:v>
                </c:pt>
                <c:pt idx="59">
                  <c:v>Central Otago </c:v>
                </c:pt>
                <c:pt idx="60">
                  <c:v>Hauraki </c:v>
                </c:pt>
                <c:pt idx="61">
                  <c:v>Waitaki </c:v>
                </c:pt>
                <c:pt idx="62">
                  <c:v>Waimate </c:v>
                </c:pt>
                <c:pt idx="63">
                  <c:v>Horowhenua </c:v>
                </c:pt>
                <c:pt idx="64">
                  <c:v>Kapiti Coast </c:v>
                </c:pt>
                <c:pt idx="65">
                  <c:v>Thames-Coromandel </c:v>
                </c:pt>
              </c:strCache>
            </c:strRef>
          </c:cat>
          <c:val>
            <c:numRef>
              <c:f>Sheet1!$B$2:$B$67</c:f>
              <c:numCache>
                <c:formatCode>General</c:formatCode>
                <c:ptCount val="66"/>
                <c:pt idx="0">
                  <c:v>9.539220460936642</c:v>
                </c:pt>
                <c:pt idx="1">
                  <c:v>10.30222170659551</c:v>
                </c:pt>
                <c:pt idx="2">
                  <c:v>10.746173469387756</c:v>
                </c:pt>
                <c:pt idx="3">
                  <c:v>10.837537840565085</c:v>
                </c:pt>
                <c:pt idx="4">
                  <c:v>11.407931531226168</c:v>
                </c:pt>
                <c:pt idx="5">
                  <c:v>11.526120589170286</c:v>
                </c:pt>
                <c:pt idx="6">
                  <c:v>11.843226356148822</c:v>
                </c:pt>
                <c:pt idx="7">
                  <c:v>12.825994014536127</c:v>
                </c:pt>
                <c:pt idx="8">
                  <c:v>13.094847390876271</c:v>
                </c:pt>
                <c:pt idx="9">
                  <c:v>13.221884498480243</c:v>
                </c:pt>
                <c:pt idx="10">
                  <c:v>13.254411268871987</c:v>
                </c:pt>
                <c:pt idx="11">
                  <c:v>13.596757852077001</c:v>
                </c:pt>
                <c:pt idx="12">
                  <c:v>13.670033670033671</c:v>
                </c:pt>
                <c:pt idx="13">
                  <c:v>13.750000000000002</c:v>
                </c:pt>
                <c:pt idx="14">
                  <c:v>14.032435404068169</c:v>
                </c:pt>
                <c:pt idx="15">
                  <c:v>14.507578585828417</c:v>
                </c:pt>
                <c:pt idx="16">
                  <c:v>14.706546275395032</c:v>
                </c:pt>
                <c:pt idx="17">
                  <c:v>14.884486802055786</c:v>
                </c:pt>
                <c:pt idx="18">
                  <c:v>14.953041125255881</c:v>
                </c:pt>
                <c:pt idx="19">
                  <c:v>15.345080763582967</c:v>
                </c:pt>
                <c:pt idx="20">
                  <c:v>15.515687720160564</c:v>
                </c:pt>
                <c:pt idx="21">
                  <c:v>15.529071867100036</c:v>
                </c:pt>
                <c:pt idx="22">
                  <c:v>15.627376425855513</c:v>
                </c:pt>
                <c:pt idx="23">
                  <c:v>15.722153135548055</c:v>
                </c:pt>
                <c:pt idx="24">
                  <c:v>15.767296452358298</c:v>
                </c:pt>
                <c:pt idx="25">
                  <c:v>15.787173604282748</c:v>
                </c:pt>
                <c:pt idx="26">
                  <c:v>15.800865800865802</c:v>
                </c:pt>
                <c:pt idx="27">
                  <c:v>15.974870989454789</c:v>
                </c:pt>
                <c:pt idx="28">
                  <c:v>16.058267076780222</c:v>
                </c:pt>
                <c:pt idx="29">
                  <c:v>16.149482816149483</c:v>
                </c:pt>
                <c:pt idx="30">
                  <c:v>16.167395217279505</c:v>
                </c:pt>
                <c:pt idx="31">
                  <c:v>16.739151444863246</c:v>
                </c:pt>
                <c:pt idx="32">
                  <c:v>16.757376109997136</c:v>
                </c:pt>
                <c:pt idx="33">
                  <c:v>16.761687571265679</c:v>
                </c:pt>
                <c:pt idx="34">
                  <c:v>16.794047474624936</c:v>
                </c:pt>
                <c:pt idx="35">
                  <c:v>16.947761874373235</c:v>
                </c:pt>
                <c:pt idx="36">
                  <c:v>17.034531861872555</c:v>
                </c:pt>
                <c:pt idx="37">
                  <c:v>17.17638691322902</c:v>
                </c:pt>
                <c:pt idx="38">
                  <c:v>17.287735849056602</c:v>
                </c:pt>
                <c:pt idx="39">
                  <c:v>17.449447638736352</c:v>
                </c:pt>
                <c:pt idx="40">
                  <c:v>17.59041301091376</c:v>
                </c:pt>
                <c:pt idx="41">
                  <c:v>17.642466822794692</c:v>
                </c:pt>
                <c:pt idx="42">
                  <c:v>17.680339462517679</c:v>
                </c:pt>
                <c:pt idx="43">
                  <c:v>17.947576027484413</c:v>
                </c:pt>
                <c:pt idx="44">
                  <c:v>18.00799086757991</c:v>
                </c:pt>
                <c:pt idx="45">
                  <c:v>18.0266982452363</c:v>
                </c:pt>
                <c:pt idx="46">
                  <c:v>18.082992402104033</c:v>
                </c:pt>
                <c:pt idx="47">
                  <c:v>18.626834381551362</c:v>
                </c:pt>
                <c:pt idx="48">
                  <c:v>18.761384335154826</c:v>
                </c:pt>
                <c:pt idx="49">
                  <c:v>19.022687609075042</c:v>
                </c:pt>
                <c:pt idx="50">
                  <c:v>19.090441932168549</c:v>
                </c:pt>
                <c:pt idx="51">
                  <c:v>19.252669039145907</c:v>
                </c:pt>
                <c:pt idx="52">
                  <c:v>19.264040979536368</c:v>
                </c:pt>
                <c:pt idx="53">
                  <c:v>19.334019910744939</c:v>
                </c:pt>
                <c:pt idx="54">
                  <c:v>19.40928270042194</c:v>
                </c:pt>
                <c:pt idx="55">
                  <c:v>19.521410579345087</c:v>
                </c:pt>
                <c:pt idx="56">
                  <c:v>20.015822784810126</c:v>
                </c:pt>
                <c:pt idx="57">
                  <c:v>20.486205954657198</c:v>
                </c:pt>
                <c:pt idx="58">
                  <c:v>20.522388059701495</c:v>
                </c:pt>
                <c:pt idx="59">
                  <c:v>21.307627829002517</c:v>
                </c:pt>
                <c:pt idx="60">
                  <c:v>21.879737241030824</c:v>
                </c:pt>
                <c:pt idx="61">
                  <c:v>22.126188418323249</c:v>
                </c:pt>
                <c:pt idx="62">
                  <c:v>22.332802547770701</c:v>
                </c:pt>
                <c:pt idx="63">
                  <c:v>23.751619655138047</c:v>
                </c:pt>
                <c:pt idx="64">
                  <c:v>25.299364613880744</c:v>
                </c:pt>
                <c:pt idx="65">
                  <c:v>26.965390786156313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7898-4E14-9640-54C6DE5E1B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27"/>
        <c:axId val="357944512"/>
        <c:axId val="35880903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% 65+ Years Without Migration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Sheet1!$A$2:$A$67</c:f>
              <c:strCache>
                <c:ptCount val="66"/>
                <c:pt idx="0">
                  <c:v>Wellington </c:v>
                </c:pt>
                <c:pt idx="1">
                  <c:v>Porirua </c:v>
                </c:pt>
                <c:pt idx="2">
                  <c:v>Queenstown-Lakes </c:v>
                </c:pt>
                <c:pt idx="3">
                  <c:v>Selwyn </c:v>
                </c:pt>
                <c:pt idx="4">
                  <c:v>Hamilton </c:v>
                </c:pt>
                <c:pt idx="5">
                  <c:v>Auckland</c:v>
                </c:pt>
                <c:pt idx="6">
                  <c:v>Waikato </c:v>
                </c:pt>
                <c:pt idx="7">
                  <c:v>Lower Hutt </c:v>
                </c:pt>
                <c:pt idx="8">
                  <c:v>Otorohanga </c:v>
                </c:pt>
                <c:pt idx="9">
                  <c:v>Ruapehu </c:v>
                </c:pt>
                <c:pt idx="10">
                  <c:v>Palmerston North </c:v>
                </c:pt>
                <c:pt idx="11">
                  <c:v>Southland </c:v>
                </c:pt>
                <c:pt idx="12">
                  <c:v>Waitomo </c:v>
                </c:pt>
                <c:pt idx="13">
                  <c:v>Rotorua </c:v>
                </c:pt>
                <c:pt idx="14">
                  <c:v>Gisborne </c:v>
                </c:pt>
                <c:pt idx="15">
                  <c:v>Upper Hutt </c:v>
                </c:pt>
                <c:pt idx="16">
                  <c:v>South Taranaki </c:v>
                </c:pt>
                <c:pt idx="17">
                  <c:v>Dunedin </c:v>
                </c:pt>
                <c:pt idx="18">
                  <c:v>Christchurch </c:v>
                </c:pt>
                <c:pt idx="19">
                  <c:v>Whakatane </c:v>
                </c:pt>
                <c:pt idx="20">
                  <c:v>Hastings </c:v>
                </c:pt>
                <c:pt idx="21">
                  <c:v>Westland </c:v>
                </c:pt>
                <c:pt idx="22">
                  <c:v>Wairoa </c:v>
                </c:pt>
                <c:pt idx="23">
                  <c:v>Clutha </c:v>
                </c:pt>
                <c:pt idx="24">
                  <c:v>South Waikato </c:v>
                </c:pt>
                <c:pt idx="25">
                  <c:v>Manawatu </c:v>
                </c:pt>
                <c:pt idx="26">
                  <c:v>Mackenzie </c:v>
                </c:pt>
                <c:pt idx="27">
                  <c:v>Grey </c:v>
                </c:pt>
                <c:pt idx="28">
                  <c:v>Invercargill </c:v>
                </c:pt>
                <c:pt idx="29">
                  <c:v>Stratford </c:v>
                </c:pt>
                <c:pt idx="30">
                  <c:v>Waipa </c:v>
                </c:pt>
                <c:pt idx="31">
                  <c:v>Ashburton </c:v>
                </c:pt>
                <c:pt idx="32">
                  <c:v>Buller </c:v>
                </c:pt>
                <c:pt idx="33">
                  <c:v>Waimakariri </c:v>
                </c:pt>
                <c:pt idx="34">
                  <c:v>New Plymouth </c:v>
                </c:pt>
                <c:pt idx="35">
                  <c:v>Taupo </c:v>
                </c:pt>
                <c:pt idx="36">
                  <c:v>Tararua </c:v>
                </c:pt>
                <c:pt idx="37">
                  <c:v>Opotiki </c:v>
                </c:pt>
                <c:pt idx="38">
                  <c:v>Central Hawke's Bay </c:v>
                </c:pt>
                <c:pt idx="39">
                  <c:v>Nelson </c:v>
                </c:pt>
                <c:pt idx="40">
                  <c:v>Rangitikei </c:v>
                </c:pt>
                <c:pt idx="41">
                  <c:v>Hurunui </c:v>
                </c:pt>
                <c:pt idx="42">
                  <c:v>Kawerau </c:v>
                </c:pt>
                <c:pt idx="43">
                  <c:v>Tasman </c:v>
                </c:pt>
                <c:pt idx="44">
                  <c:v>Matamata-Piako </c:v>
                </c:pt>
                <c:pt idx="45">
                  <c:v>Far North </c:v>
                </c:pt>
                <c:pt idx="46">
                  <c:v>Whangarei </c:v>
                </c:pt>
                <c:pt idx="47">
                  <c:v>Napier </c:v>
                </c:pt>
                <c:pt idx="48">
                  <c:v>Carterton </c:v>
                </c:pt>
                <c:pt idx="49">
                  <c:v>Gore </c:v>
                </c:pt>
                <c:pt idx="50">
                  <c:v>Masterton </c:v>
                </c:pt>
                <c:pt idx="51">
                  <c:v>Wanganui </c:v>
                </c:pt>
                <c:pt idx="52">
                  <c:v>Tauranga </c:v>
                </c:pt>
                <c:pt idx="53">
                  <c:v>Western Bay of Plenty </c:v>
                </c:pt>
                <c:pt idx="54">
                  <c:v>Kaikoura </c:v>
                </c:pt>
                <c:pt idx="55">
                  <c:v>South Wairarapa </c:v>
                </c:pt>
                <c:pt idx="56">
                  <c:v>Kaipara </c:v>
                </c:pt>
                <c:pt idx="57">
                  <c:v>Timaru </c:v>
                </c:pt>
                <c:pt idx="58">
                  <c:v>Marlborough </c:v>
                </c:pt>
                <c:pt idx="59">
                  <c:v>Central Otago </c:v>
                </c:pt>
                <c:pt idx="60">
                  <c:v>Hauraki </c:v>
                </c:pt>
                <c:pt idx="61">
                  <c:v>Waitaki </c:v>
                </c:pt>
                <c:pt idx="62">
                  <c:v>Waimate </c:v>
                </c:pt>
                <c:pt idx="63">
                  <c:v>Horowhenua </c:v>
                </c:pt>
                <c:pt idx="64">
                  <c:v>Kapiti Coast </c:v>
                </c:pt>
                <c:pt idx="65">
                  <c:v>Thames-Coromandel </c:v>
                </c:pt>
              </c:strCache>
            </c:strRef>
          </c:cat>
          <c:val>
            <c:numRef>
              <c:f>Sheet1!$C$2:$C$67</c:f>
              <c:numCache>
                <c:formatCode>General</c:formatCode>
                <c:ptCount val="66"/>
                <c:pt idx="0">
                  <c:v>19.58579157075026</c:v>
                </c:pt>
                <c:pt idx="1">
                  <c:v>10.87988707055662</c:v>
                </c:pt>
                <c:pt idx="2">
                  <c:v>20.399416615846018</c:v>
                </c:pt>
                <c:pt idx="3">
                  <c:v>17.139023470466803</c:v>
                </c:pt>
                <c:pt idx="4">
                  <c:v>13.583443905332865</c:v>
                </c:pt>
                <c:pt idx="5">
                  <c:v>15.954518444382087</c:v>
                </c:pt>
                <c:pt idx="6">
                  <c:v>11.873081098992419</c:v>
                </c:pt>
                <c:pt idx="7">
                  <c:v>14.907651797366256</c:v>
                </c:pt>
                <c:pt idx="8">
                  <c:v>13.152651605931664</c:v>
                </c:pt>
                <c:pt idx="9">
                  <c:v>10.245535880247965</c:v>
                </c:pt>
                <c:pt idx="10">
                  <c:v>13.996985702542705</c:v>
                </c:pt>
                <c:pt idx="11">
                  <c:v>15.294014824112837</c:v>
                </c:pt>
                <c:pt idx="12">
                  <c:v>10.53910525236623</c:v>
                </c:pt>
                <c:pt idx="13">
                  <c:v>11.185880995619812</c:v>
                </c:pt>
                <c:pt idx="14">
                  <c:v>9.7145224517026936</c:v>
                </c:pt>
                <c:pt idx="15">
                  <c:v>14.660647822367334</c:v>
                </c:pt>
                <c:pt idx="16">
                  <c:v>11.934793150768368</c:v>
                </c:pt>
                <c:pt idx="17">
                  <c:v>15.951022305212389</c:v>
                </c:pt>
                <c:pt idx="18">
                  <c:v>16.558147798294485</c:v>
                </c:pt>
                <c:pt idx="19">
                  <c:v>10.210664609860752</c:v>
                </c:pt>
                <c:pt idx="20">
                  <c:v>11.570093393462065</c:v>
                </c:pt>
                <c:pt idx="21">
                  <c:v>14.975113321605745</c:v>
                </c:pt>
                <c:pt idx="22">
                  <c:v>8.9020014379682255</c:v>
                </c:pt>
                <c:pt idx="23">
                  <c:v>13.54070732719935</c:v>
                </c:pt>
                <c:pt idx="24">
                  <c:v>10.382075300393709</c:v>
                </c:pt>
                <c:pt idx="25">
                  <c:v>14.067193061804121</c:v>
                </c:pt>
                <c:pt idx="26">
                  <c:v>14.422472383898244</c:v>
                </c:pt>
                <c:pt idx="27">
                  <c:v>13.945617431148291</c:v>
                </c:pt>
                <c:pt idx="28">
                  <c:v>13.829378499470899</c:v>
                </c:pt>
                <c:pt idx="29">
                  <c:v>12.541012542649227</c:v>
                </c:pt>
                <c:pt idx="30">
                  <c:v>14.397928236004448</c:v>
                </c:pt>
                <c:pt idx="31">
                  <c:v>14.670172301797155</c:v>
                </c:pt>
                <c:pt idx="32">
                  <c:v>13.730334526913232</c:v>
                </c:pt>
                <c:pt idx="33">
                  <c:v>15.467430770597563</c:v>
                </c:pt>
                <c:pt idx="34">
                  <c:v>14.013351082933001</c:v>
                </c:pt>
                <c:pt idx="35">
                  <c:v>12.162335436390343</c:v>
                </c:pt>
                <c:pt idx="36">
                  <c:v>11.73154236152541</c:v>
                </c:pt>
                <c:pt idx="37">
                  <c:v>9.2293956115979761</c:v>
                </c:pt>
                <c:pt idx="38">
                  <c:v>12.285755642646876</c:v>
                </c:pt>
                <c:pt idx="39">
                  <c:v>16.223921787329907</c:v>
                </c:pt>
                <c:pt idx="40">
                  <c:v>12.772577994004989</c:v>
                </c:pt>
                <c:pt idx="41">
                  <c:v>15.58531563811035</c:v>
                </c:pt>
                <c:pt idx="42">
                  <c:v>9.6907578876374689</c:v>
                </c:pt>
                <c:pt idx="43">
                  <c:v>15.956470965366728</c:v>
                </c:pt>
                <c:pt idx="44">
                  <c:v>12.969776810327065</c:v>
                </c:pt>
                <c:pt idx="45">
                  <c:v>10.73501066758228</c:v>
                </c:pt>
                <c:pt idx="46">
                  <c:v>12.867219544370725</c:v>
                </c:pt>
                <c:pt idx="47">
                  <c:v>13.601385821655285</c:v>
                </c:pt>
                <c:pt idx="48">
                  <c:v>13.09206046664772</c:v>
                </c:pt>
                <c:pt idx="49">
                  <c:v>12.805949439286</c:v>
                </c:pt>
                <c:pt idx="50">
                  <c:v>12.33084539730325</c:v>
                </c:pt>
                <c:pt idx="51">
                  <c:v>12.272680709521154</c:v>
                </c:pt>
                <c:pt idx="52">
                  <c:v>14.347671784330906</c:v>
                </c:pt>
                <c:pt idx="53">
                  <c:v>12.846941332508285</c:v>
                </c:pt>
                <c:pt idx="54">
                  <c:v>14.549141540463435</c:v>
                </c:pt>
                <c:pt idx="55">
                  <c:v>13.996567554615217</c:v>
                </c:pt>
                <c:pt idx="56">
                  <c:v>11.669692527103321</c:v>
                </c:pt>
                <c:pt idx="57">
                  <c:v>14.736101898250167</c:v>
                </c:pt>
                <c:pt idx="58">
                  <c:v>15.15676815058784</c:v>
                </c:pt>
                <c:pt idx="59">
                  <c:v>15.359558413394167</c:v>
                </c:pt>
                <c:pt idx="60">
                  <c:v>12.176475248614222</c:v>
                </c:pt>
                <c:pt idx="61">
                  <c:v>14.645809479157993</c:v>
                </c:pt>
                <c:pt idx="62">
                  <c:v>15.29764015157116</c:v>
                </c:pt>
                <c:pt idx="63">
                  <c:v>11.669548711661498</c:v>
                </c:pt>
                <c:pt idx="64">
                  <c:v>16.148038928471991</c:v>
                </c:pt>
                <c:pt idx="65">
                  <c:v>14.125333596417249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B-7898-4E14-9640-54C6DE5E1B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7944512"/>
        <c:axId val="358809032"/>
      </c:lineChart>
      <c:catAx>
        <c:axId val="35794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809032"/>
        <c:crosses val="autoZero"/>
        <c:auto val="1"/>
        <c:lblAlgn val="ctr"/>
        <c:lblOffset val="100"/>
        <c:noMultiLvlLbl val="0"/>
      </c:catAx>
      <c:valAx>
        <c:axId val="358809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944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Zero Growth</c:v>
                </c:pt>
              </c:strCache>
            </c:strRef>
          </c:tx>
          <c:spPr>
            <a:solidFill>
              <a:srgbClr val="92D050"/>
            </a:solidFill>
            <a:ln w="25400">
              <a:noFill/>
            </a:ln>
            <a:effectLst/>
          </c:spPr>
          <c:cat>
            <c:strRef>
              <c:f>Sheet1!$B$1:$N$1</c:f>
              <c:strCache>
                <c:ptCount val="13"/>
                <c:pt idx="0">
                  <c:v>1976-81</c:v>
                </c:pt>
                <c:pt idx="1">
                  <c:v>1981-86</c:v>
                </c:pt>
                <c:pt idx="2">
                  <c:v>1986-91</c:v>
                </c:pt>
                <c:pt idx="3">
                  <c:v>1991-96</c:v>
                </c:pt>
                <c:pt idx="4">
                  <c:v>1996-01</c:v>
                </c:pt>
                <c:pt idx="5">
                  <c:v>2001-06</c:v>
                </c:pt>
                <c:pt idx="6">
                  <c:v>2006-13</c:v>
                </c:pt>
                <c:pt idx="7">
                  <c:v>2013-18</c:v>
                </c:pt>
                <c:pt idx="8">
                  <c:v>2018-23</c:v>
                </c:pt>
                <c:pt idx="9">
                  <c:v>2023-28</c:v>
                </c:pt>
                <c:pt idx="10">
                  <c:v>2028-33</c:v>
                </c:pt>
                <c:pt idx="11">
                  <c:v>2033-38</c:v>
                </c:pt>
                <c:pt idx="12">
                  <c:v>2038-43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  <c:pt idx="9">
                  <c:v>4.5</c:v>
                </c:pt>
                <c:pt idx="10">
                  <c:v>0</c:v>
                </c:pt>
                <c:pt idx="11">
                  <c:v>1.5</c:v>
                </c:pt>
                <c:pt idx="12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37-4DD7-A02F-09FC9A0F480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Decline from both negative components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  <a:effectLst/>
          </c:spP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837-4DD7-A02F-09FC9A0F480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837-4DD7-A02F-09FC9A0F480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837-4DD7-A02F-09FC9A0F480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837-4DD7-A02F-09FC9A0F480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837-4DD7-A02F-09FC9A0F4800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837-4DD7-A02F-09FC9A0F4800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837-4DD7-A02F-09FC9A0F4800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837-4DD7-A02F-09FC9A0F4800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837-4DD7-A02F-09FC9A0F4800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B837-4DD7-A02F-09FC9A0F4800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3888888888888888E-2"/>
                  <c:y val="2.7033671821867261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B837-4DD7-A02F-09FC9A0F4800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Sheet1!$B$1:$N$1</c:f>
              <c:strCache>
                <c:ptCount val="13"/>
                <c:pt idx="0">
                  <c:v>1976-81</c:v>
                </c:pt>
                <c:pt idx="1">
                  <c:v>1981-86</c:v>
                </c:pt>
                <c:pt idx="2">
                  <c:v>1986-91</c:v>
                </c:pt>
                <c:pt idx="3">
                  <c:v>1991-96</c:v>
                </c:pt>
                <c:pt idx="4">
                  <c:v>1996-01</c:v>
                </c:pt>
                <c:pt idx="5">
                  <c:v>2001-06</c:v>
                </c:pt>
                <c:pt idx="6">
                  <c:v>2006-13</c:v>
                </c:pt>
                <c:pt idx="7">
                  <c:v>2013-18</c:v>
                </c:pt>
                <c:pt idx="8">
                  <c:v>2018-23</c:v>
                </c:pt>
                <c:pt idx="9">
                  <c:v>2023-28</c:v>
                </c:pt>
                <c:pt idx="10">
                  <c:v>2028-33</c:v>
                </c:pt>
                <c:pt idx="11">
                  <c:v>2033-38</c:v>
                </c:pt>
                <c:pt idx="12">
                  <c:v>2038-43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0">
                  <c:v>1.5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1.5</c:v>
                </c:pt>
                <c:pt idx="9">
                  <c:v>3</c:v>
                </c:pt>
                <c:pt idx="10">
                  <c:v>7.7</c:v>
                </c:pt>
                <c:pt idx="11">
                  <c:v>19.7</c:v>
                </c:pt>
                <c:pt idx="12">
                  <c:v>27.3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B837-4DD7-A02F-09FC9A0F480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Natural Increase fails to offset Net Migration Loss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1.893939393939393E-2"/>
                  <c:y val="1.4657381965372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B837-4DD7-A02F-09FC9A0F4800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B837-4DD7-A02F-09FC9A0F4800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6414141414141416E-2"/>
                  <c:y val="1.1725905572298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B837-4DD7-A02F-09FC9A0F4800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Sheet1!$B$1:$N$1</c:f>
              <c:strCache>
                <c:ptCount val="13"/>
                <c:pt idx="0">
                  <c:v>1976-81</c:v>
                </c:pt>
                <c:pt idx="1">
                  <c:v>1981-86</c:v>
                </c:pt>
                <c:pt idx="2">
                  <c:v>1986-91</c:v>
                </c:pt>
                <c:pt idx="3">
                  <c:v>1991-96</c:v>
                </c:pt>
                <c:pt idx="4">
                  <c:v>1996-01</c:v>
                </c:pt>
                <c:pt idx="5">
                  <c:v>2001-06</c:v>
                </c:pt>
                <c:pt idx="6">
                  <c:v>2006-13</c:v>
                </c:pt>
                <c:pt idx="7">
                  <c:v>2013-18</c:v>
                </c:pt>
                <c:pt idx="8">
                  <c:v>2018-23</c:v>
                </c:pt>
                <c:pt idx="9">
                  <c:v>2023-28</c:v>
                </c:pt>
                <c:pt idx="10">
                  <c:v>2028-33</c:v>
                </c:pt>
                <c:pt idx="11">
                  <c:v>2033-38</c:v>
                </c:pt>
                <c:pt idx="12">
                  <c:v>2038-43</c:v>
                </c:pt>
              </c:strCache>
            </c:strRef>
          </c:cat>
          <c:val>
            <c:numRef>
              <c:f>Sheet1!$B$4:$N$4</c:f>
              <c:numCache>
                <c:formatCode>General</c:formatCode>
                <c:ptCount val="13"/>
                <c:pt idx="0">
                  <c:v>45.5</c:v>
                </c:pt>
                <c:pt idx="1">
                  <c:v>31.8</c:v>
                </c:pt>
                <c:pt idx="2">
                  <c:v>42.4</c:v>
                </c:pt>
                <c:pt idx="3">
                  <c:v>30.3</c:v>
                </c:pt>
                <c:pt idx="4">
                  <c:v>60.6</c:v>
                </c:pt>
                <c:pt idx="5">
                  <c:v>24.2</c:v>
                </c:pt>
                <c:pt idx="6">
                  <c:v>28.8</c:v>
                </c:pt>
                <c:pt idx="7">
                  <c:v>4.5</c:v>
                </c:pt>
                <c:pt idx="8">
                  <c:v>13.6</c:v>
                </c:pt>
                <c:pt idx="9">
                  <c:v>18.2</c:v>
                </c:pt>
                <c:pt idx="10">
                  <c:v>20</c:v>
                </c:pt>
                <c:pt idx="11">
                  <c:v>18.2</c:v>
                </c:pt>
                <c:pt idx="12">
                  <c:v>16.7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B837-4DD7-A02F-09FC9A0F480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Net Migration Gain fails to offset Natural Decrease</c:v>
                </c:pt>
              </c:strCache>
            </c:strRef>
          </c:tx>
          <c:spPr>
            <a:solidFill>
              <a:schemeClr val="bg2"/>
            </a:solidFill>
            <a:ln w="25400">
              <a:solidFill>
                <a:schemeClr val="bg2">
                  <a:lumMod val="75000"/>
                </a:schemeClr>
              </a:solidFill>
            </a:ln>
            <a:effectLst/>
          </c:spP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B837-4DD7-A02F-09FC9A0F480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B837-4DD7-A02F-09FC9A0F480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B837-4DD7-A02F-09FC9A0F480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B837-4DD7-A02F-09FC9A0F480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B837-4DD7-A02F-09FC9A0F4800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B837-4DD7-A02F-09FC9A0F4800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B837-4DD7-A02F-09FC9A0F4800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B837-4DD7-A02F-09FC9A0F4800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B837-4DD7-A02F-09FC9A0F4800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B837-4DD7-A02F-09FC9A0F4800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B837-4DD7-A02F-09FC9A0F4800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5.0505050505052357E-3"/>
                  <c:y val="8.11010154656017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B837-4DD7-A02F-09FC9A0F4800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Sheet1!$B$1:$N$1</c:f>
              <c:strCache>
                <c:ptCount val="13"/>
                <c:pt idx="0">
                  <c:v>1976-81</c:v>
                </c:pt>
                <c:pt idx="1">
                  <c:v>1981-86</c:v>
                </c:pt>
                <c:pt idx="2">
                  <c:v>1986-91</c:v>
                </c:pt>
                <c:pt idx="3">
                  <c:v>1991-96</c:v>
                </c:pt>
                <c:pt idx="4">
                  <c:v>1996-01</c:v>
                </c:pt>
                <c:pt idx="5">
                  <c:v>2001-06</c:v>
                </c:pt>
                <c:pt idx="6">
                  <c:v>2006-13</c:v>
                </c:pt>
                <c:pt idx="7">
                  <c:v>2013-18</c:v>
                </c:pt>
                <c:pt idx="8">
                  <c:v>2018-23</c:v>
                </c:pt>
                <c:pt idx="9">
                  <c:v>2023-28</c:v>
                </c:pt>
                <c:pt idx="10">
                  <c:v>2028-33</c:v>
                </c:pt>
                <c:pt idx="11">
                  <c:v>2033-38</c:v>
                </c:pt>
                <c:pt idx="12">
                  <c:v>2038-43</c:v>
                </c:pt>
              </c:strCache>
            </c:strRef>
          </c:cat>
          <c:val>
            <c:numRef>
              <c:f>Sheet1!$B$5:$N$5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3.1</c:v>
                </c:pt>
                <c:pt idx="11">
                  <c:v>7.6</c:v>
                </c:pt>
                <c:pt idx="12">
                  <c:v>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B837-4DD7-A02F-09FC9A0F480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Net Migration Gain offsets Natural Decrease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accent2">
                  <a:lumMod val="60000"/>
                  <a:lumOff val="40000"/>
                </a:schemeClr>
              </a:solidFill>
            </a:ln>
            <a:effectLst/>
          </c:spP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B837-4DD7-A02F-09FC9A0F480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B837-4DD7-A02F-09FC9A0F480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B837-4DD7-A02F-09FC9A0F480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B837-4DD7-A02F-09FC9A0F480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B837-4DD7-A02F-09FC9A0F4800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B837-4DD7-A02F-09FC9A0F4800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B837-4DD7-A02F-09FC9A0F4800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3888888888888888E-2"/>
                  <c:y val="2.70336718218672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B837-4DD7-A02F-09FC9A0F4800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Sheet1!$B$1:$N$1</c:f>
              <c:strCache>
                <c:ptCount val="13"/>
                <c:pt idx="0">
                  <c:v>1976-81</c:v>
                </c:pt>
                <c:pt idx="1">
                  <c:v>1981-86</c:v>
                </c:pt>
                <c:pt idx="2">
                  <c:v>1986-91</c:v>
                </c:pt>
                <c:pt idx="3">
                  <c:v>1991-96</c:v>
                </c:pt>
                <c:pt idx="4">
                  <c:v>1996-01</c:v>
                </c:pt>
                <c:pt idx="5">
                  <c:v>2001-06</c:v>
                </c:pt>
                <c:pt idx="6">
                  <c:v>2006-13</c:v>
                </c:pt>
                <c:pt idx="7">
                  <c:v>2013-18</c:v>
                </c:pt>
                <c:pt idx="8">
                  <c:v>2018-23</c:v>
                </c:pt>
                <c:pt idx="9">
                  <c:v>2023-28</c:v>
                </c:pt>
                <c:pt idx="10">
                  <c:v>2028-33</c:v>
                </c:pt>
                <c:pt idx="11">
                  <c:v>2033-38</c:v>
                </c:pt>
                <c:pt idx="12">
                  <c:v>2038-43</c:v>
                </c:pt>
              </c:strCache>
            </c:strRef>
          </c:cat>
          <c:val>
            <c:numRef>
              <c:f>Sheet1!$B$6:$N$6</c:f>
              <c:numCache>
                <c:formatCode>General</c:formatCode>
                <c:ptCount val="13"/>
                <c:pt idx="0">
                  <c:v>0</c:v>
                </c:pt>
                <c:pt idx="1">
                  <c:v>3</c:v>
                </c:pt>
                <c:pt idx="2">
                  <c:v>1.5</c:v>
                </c:pt>
                <c:pt idx="3">
                  <c:v>0</c:v>
                </c:pt>
                <c:pt idx="4">
                  <c:v>0</c:v>
                </c:pt>
                <c:pt idx="5">
                  <c:v>1.5</c:v>
                </c:pt>
                <c:pt idx="6">
                  <c:v>1.5</c:v>
                </c:pt>
                <c:pt idx="7">
                  <c:v>6.1</c:v>
                </c:pt>
                <c:pt idx="8">
                  <c:v>4.5</c:v>
                </c:pt>
                <c:pt idx="9">
                  <c:v>10.6</c:v>
                </c:pt>
                <c:pt idx="10">
                  <c:v>20</c:v>
                </c:pt>
                <c:pt idx="11">
                  <c:v>21.2</c:v>
                </c:pt>
                <c:pt idx="12">
                  <c:v>19.7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8-B837-4DD7-A02F-09FC9A0F480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Natural Increase offsets Net Migration Loss</c:v>
                </c:pt>
              </c:strCache>
            </c:strRef>
          </c:tx>
          <c:spPr>
            <a:pattFill prst="wdDnDiag">
              <a:fgClr>
                <a:schemeClr val="accent1"/>
              </a:fgClr>
              <a:bgClr>
                <a:schemeClr val="bg2">
                  <a:lumMod val="50000"/>
                </a:schemeClr>
              </a:bgClr>
            </a:pattFill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2.0202020202020204E-2"/>
                  <c:y val="1.7588858358447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B837-4DD7-A02F-09FC9A0F4800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0202020202020204E-2"/>
                  <c:y val="-2.687155651400248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B837-4DD7-A02F-09FC9A0F4800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Sheet1!$B$1:$N$1</c:f>
              <c:strCache>
                <c:ptCount val="13"/>
                <c:pt idx="0">
                  <c:v>1976-81</c:v>
                </c:pt>
                <c:pt idx="1">
                  <c:v>1981-86</c:v>
                </c:pt>
                <c:pt idx="2">
                  <c:v>1986-91</c:v>
                </c:pt>
                <c:pt idx="3">
                  <c:v>1991-96</c:v>
                </c:pt>
                <c:pt idx="4">
                  <c:v>1996-01</c:v>
                </c:pt>
                <c:pt idx="5">
                  <c:v>2001-06</c:v>
                </c:pt>
                <c:pt idx="6">
                  <c:v>2006-13</c:v>
                </c:pt>
                <c:pt idx="7">
                  <c:v>2013-18</c:v>
                </c:pt>
                <c:pt idx="8">
                  <c:v>2018-23</c:v>
                </c:pt>
                <c:pt idx="9">
                  <c:v>2023-28</c:v>
                </c:pt>
                <c:pt idx="10">
                  <c:v>2028-33</c:v>
                </c:pt>
                <c:pt idx="11">
                  <c:v>2033-38</c:v>
                </c:pt>
                <c:pt idx="12">
                  <c:v>2038-43</c:v>
                </c:pt>
              </c:strCache>
            </c:strRef>
          </c:cat>
          <c:val>
            <c:numRef>
              <c:f>Sheet1!$B$7:$N$7</c:f>
              <c:numCache>
                <c:formatCode>General</c:formatCode>
                <c:ptCount val="13"/>
                <c:pt idx="0">
                  <c:v>31.8</c:v>
                </c:pt>
                <c:pt idx="1">
                  <c:v>31.8</c:v>
                </c:pt>
                <c:pt idx="2">
                  <c:v>25.8</c:v>
                </c:pt>
                <c:pt idx="3">
                  <c:v>25.8</c:v>
                </c:pt>
                <c:pt idx="4">
                  <c:v>18.2</c:v>
                </c:pt>
                <c:pt idx="5">
                  <c:v>24.2</c:v>
                </c:pt>
                <c:pt idx="6">
                  <c:v>28.8</c:v>
                </c:pt>
                <c:pt idx="7">
                  <c:v>22.7</c:v>
                </c:pt>
                <c:pt idx="8">
                  <c:v>28.8</c:v>
                </c:pt>
                <c:pt idx="9">
                  <c:v>24.2</c:v>
                </c:pt>
                <c:pt idx="10">
                  <c:v>21.5</c:v>
                </c:pt>
                <c:pt idx="11">
                  <c:v>10.6</c:v>
                </c:pt>
                <c:pt idx="12">
                  <c:v>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B-B837-4DD7-A02F-09FC9A0F4800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Growth from both positive components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1.64141414141414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C-B837-4DD7-A02F-09FC9A0F4800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0202020202020388E-2"/>
                  <c:y val="-2.687155651400248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D-B837-4DD7-A02F-09FC9A0F4800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Sheet1!$B$1:$N$1</c:f>
              <c:strCache>
                <c:ptCount val="13"/>
                <c:pt idx="0">
                  <c:v>1976-81</c:v>
                </c:pt>
                <c:pt idx="1">
                  <c:v>1981-86</c:v>
                </c:pt>
                <c:pt idx="2">
                  <c:v>1986-91</c:v>
                </c:pt>
                <c:pt idx="3">
                  <c:v>1991-96</c:v>
                </c:pt>
                <c:pt idx="4">
                  <c:v>1996-01</c:v>
                </c:pt>
                <c:pt idx="5">
                  <c:v>2001-06</c:v>
                </c:pt>
                <c:pt idx="6">
                  <c:v>2006-13</c:v>
                </c:pt>
                <c:pt idx="7">
                  <c:v>2013-18</c:v>
                </c:pt>
                <c:pt idx="8">
                  <c:v>2018-23</c:v>
                </c:pt>
                <c:pt idx="9">
                  <c:v>2023-28</c:v>
                </c:pt>
                <c:pt idx="10">
                  <c:v>2028-33</c:v>
                </c:pt>
                <c:pt idx="11">
                  <c:v>2033-38</c:v>
                </c:pt>
                <c:pt idx="12">
                  <c:v>2038-43</c:v>
                </c:pt>
              </c:strCache>
            </c:strRef>
          </c:cat>
          <c:val>
            <c:numRef>
              <c:f>Sheet1!$B$8:$N$8</c:f>
              <c:numCache>
                <c:formatCode>General</c:formatCode>
                <c:ptCount val="13"/>
                <c:pt idx="0">
                  <c:v>21.2</c:v>
                </c:pt>
                <c:pt idx="1">
                  <c:v>33.299999999999997</c:v>
                </c:pt>
                <c:pt idx="2">
                  <c:v>30.3</c:v>
                </c:pt>
                <c:pt idx="3">
                  <c:v>43.9</c:v>
                </c:pt>
                <c:pt idx="4">
                  <c:v>21.2</c:v>
                </c:pt>
                <c:pt idx="5">
                  <c:v>50</c:v>
                </c:pt>
                <c:pt idx="6">
                  <c:v>40.9</c:v>
                </c:pt>
                <c:pt idx="7">
                  <c:v>66.7</c:v>
                </c:pt>
                <c:pt idx="8">
                  <c:v>48.5</c:v>
                </c:pt>
                <c:pt idx="9">
                  <c:v>39.4</c:v>
                </c:pt>
                <c:pt idx="10">
                  <c:v>27.7</c:v>
                </c:pt>
                <c:pt idx="11">
                  <c:v>21.2</c:v>
                </c:pt>
                <c:pt idx="12">
                  <c:v>16.7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E-B837-4DD7-A02F-09FC9A0F48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9677048"/>
        <c:axId val="337385856"/>
      </c:areaChart>
      <c:catAx>
        <c:axId val="339677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385856"/>
        <c:crosses val="autoZero"/>
        <c:auto val="1"/>
        <c:lblAlgn val="ctr"/>
        <c:lblOffset val="100"/>
        <c:noMultiLvlLbl val="0"/>
      </c:catAx>
      <c:valAx>
        <c:axId val="33738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6770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prstClr val="black"/>
                </a:solidFill>
                <a:latin typeface="Tahoma"/>
                <a:ea typeface="Tahoma"/>
                <a:cs typeface="Tahoma"/>
              </a:defRPr>
            </a:pPr>
            <a:r>
              <a:rPr lang="en-NZ" sz="1600" b="0" dirty="0"/>
              <a:t>Marlborough 2016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prstClr val="black"/>
                </a:solidFill>
                <a:latin typeface="Tahoma"/>
                <a:ea typeface="Tahoma"/>
                <a:cs typeface="Tahoma"/>
              </a:defRPr>
            </a:pPr>
            <a:r>
              <a:rPr lang="en-NZ" sz="1600" b="0" i="0" baseline="0" dirty="0">
                <a:effectLst/>
              </a:rPr>
              <a:t>(1996 </a:t>
            </a:r>
            <a:r>
              <a:rPr lang="en-NZ" sz="1600" b="0" i="0" baseline="0" dirty="0" err="1">
                <a:effectLst/>
              </a:rPr>
              <a:t>Unshaded</a:t>
            </a:r>
            <a:r>
              <a:rPr lang="en-NZ" sz="1600" b="0" i="0" baseline="0" dirty="0">
                <a:effectLst/>
              </a:rPr>
              <a:t>)</a:t>
            </a:r>
            <a:endParaRPr lang="en-NZ" sz="1600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prstClr val="black"/>
                </a:solidFill>
                <a:latin typeface="Tahoma"/>
                <a:ea typeface="Tahoma"/>
                <a:cs typeface="Tahoma"/>
              </a:defRPr>
            </a:pPr>
            <a:endParaRPr lang="en-NZ" sz="1600" b="0" dirty="0"/>
          </a:p>
        </c:rich>
      </c:tx>
      <c:layout>
        <c:manualLayout>
          <c:xMode val="edge"/>
          <c:yMode val="edge"/>
          <c:x val="0.254460953510948"/>
          <c:y val="2.5108776620448399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769230769230801"/>
          <c:y val="0.16517905114368001"/>
          <c:w val="0.73076923076923095"/>
          <c:h val="0.667379170984645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Sheet1!$A$2:$A$19</c:f>
              <c:strCache>
                <c:ptCount val="18"/>
                <c:pt idx="0">
                  <c:v> 0-4 </c:v>
                </c:pt>
                <c:pt idx="1">
                  <c:v>  5-9</c:v>
                </c:pt>
                <c:pt idx="2">
                  <c:v>  10-14</c:v>
                </c:pt>
                <c:pt idx="3">
                  <c:v> 15-19 </c:v>
                </c:pt>
                <c:pt idx="4">
                  <c:v> 20-24 </c:v>
                </c:pt>
                <c:pt idx="5">
                  <c:v> 25-29 </c:v>
                </c:pt>
                <c:pt idx="6">
                  <c:v> 30-34 </c:v>
                </c:pt>
                <c:pt idx="7">
                  <c:v> 35-39 </c:v>
                </c:pt>
                <c:pt idx="8">
                  <c:v> 40-44 </c:v>
                </c:pt>
                <c:pt idx="9">
                  <c:v> 45-49 </c:v>
                </c:pt>
                <c:pt idx="10">
                  <c:v> 50-54 </c:v>
                </c:pt>
                <c:pt idx="11">
                  <c:v> 55-59 </c:v>
                </c:pt>
                <c:pt idx="12">
                  <c:v> 60-64 </c:v>
                </c:pt>
                <c:pt idx="13">
                  <c:v> 65-69 </c:v>
                </c:pt>
                <c:pt idx="14">
                  <c:v> 70-74 </c:v>
                </c:pt>
                <c:pt idx="15">
                  <c:v> 75-79 </c:v>
                </c:pt>
                <c:pt idx="16">
                  <c:v> 80-84 </c:v>
                </c:pt>
                <c:pt idx="17">
                  <c:v> 85+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-3.6479591836734695</c:v>
                </c:pt>
                <c:pt idx="1">
                  <c:v>-3.9540816326530615</c:v>
                </c:pt>
                <c:pt idx="2">
                  <c:v>-3.6989795918367347</c:v>
                </c:pt>
                <c:pt idx="3">
                  <c:v>-3.5204081632653059</c:v>
                </c:pt>
                <c:pt idx="4">
                  <c:v>-3.239795918367347</c:v>
                </c:pt>
                <c:pt idx="5">
                  <c:v>-3.3418367346938775</c:v>
                </c:pt>
                <c:pt idx="6">
                  <c:v>-3.5714285714285712</c:v>
                </c:pt>
                <c:pt idx="7">
                  <c:v>-3.9285714285714284</c:v>
                </c:pt>
                <c:pt idx="8">
                  <c:v>-3.5714285714285712</c:v>
                </c:pt>
                <c:pt idx="9">
                  <c:v>-3.4438775510204076</c:v>
                </c:pt>
                <c:pt idx="10">
                  <c:v>-2.9846938775510203</c:v>
                </c:pt>
                <c:pt idx="11">
                  <c:v>-2.7295918367346941</c:v>
                </c:pt>
                <c:pt idx="12">
                  <c:v>-2.295918367346939</c:v>
                </c:pt>
                <c:pt idx="13">
                  <c:v>-2.295918367346939</c:v>
                </c:pt>
                <c:pt idx="14">
                  <c:v>-1.8367346938775513</c:v>
                </c:pt>
                <c:pt idx="15">
                  <c:v>-1.1989795918367347</c:v>
                </c:pt>
                <c:pt idx="16">
                  <c:v>-0.68877551020408168</c:v>
                </c:pt>
                <c:pt idx="17">
                  <c:v>-0.33163265306122447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D6-4CFB-907E-6C4BEB88B1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Sheet1!$A$2:$A$19</c:f>
              <c:strCache>
                <c:ptCount val="18"/>
                <c:pt idx="0">
                  <c:v> 0-4 </c:v>
                </c:pt>
                <c:pt idx="1">
                  <c:v>  5-9</c:v>
                </c:pt>
                <c:pt idx="2">
                  <c:v>  10-14</c:v>
                </c:pt>
                <c:pt idx="3">
                  <c:v> 15-19 </c:v>
                </c:pt>
                <c:pt idx="4">
                  <c:v> 20-24 </c:v>
                </c:pt>
                <c:pt idx="5">
                  <c:v> 25-29 </c:v>
                </c:pt>
                <c:pt idx="6">
                  <c:v> 30-34 </c:v>
                </c:pt>
                <c:pt idx="7">
                  <c:v> 35-39 </c:v>
                </c:pt>
                <c:pt idx="8">
                  <c:v> 40-44 </c:v>
                </c:pt>
                <c:pt idx="9">
                  <c:v> 45-49 </c:v>
                </c:pt>
                <c:pt idx="10">
                  <c:v> 50-54 </c:v>
                </c:pt>
                <c:pt idx="11">
                  <c:v> 55-59 </c:v>
                </c:pt>
                <c:pt idx="12">
                  <c:v> 60-64 </c:v>
                </c:pt>
                <c:pt idx="13">
                  <c:v> 65-69 </c:v>
                </c:pt>
                <c:pt idx="14">
                  <c:v> 70-74 </c:v>
                </c:pt>
                <c:pt idx="15">
                  <c:v> 75-79 </c:v>
                </c:pt>
                <c:pt idx="16">
                  <c:v> 80-84 </c:v>
                </c:pt>
                <c:pt idx="17">
                  <c:v> 85+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3.5204081632653059</c:v>
                </c:pt>
                <c:pt idx="1">
                  <c:v>3.6989795918367347</c:v>
                </c:pt>
                <c:pt idx="2">
                  <c:v>3.6734693877551026</c:v>
                </c:pt>
                <c:pt idx="3">
                  <c:v>3.0867346938775508</c:v>
                </c:pt>
                <c:pt idx="4">
                  <c:v>2.6020408163265305</c:v>
                </c:pt>
                <c:pt idx="5">
                  <c:v>3.3163265306122449</c:v>
                </c:pt>
                <c:pt idx="6">
                  <c:v>3.5714285714285712</c:v>
                </c:pt>
                <c:pt idx="7">
                  <c:v>3.9795918367346936</c:v>
                </c:pt>
                <c:pt idx="8">
                  <c:v>3.5204081632653059</c:v>
                </c:pt>
                <c:pt idx="9">
                  <c:v>3.4183673469387754</c:v>
                </c:pt>
                <c:pt idx="10">
                  <c:v>3.010204081632653</c:v>
                </c:pt>
                <c:pt idx="11">
                  <c:v>2.4234693877551021</c:v>
                </c:pt>
                <c:pt idx="12">
                  <c:v>2.1173469387755102</c:v>
                </c:pt>
                <c:pt idx="13">
                  <c:v>2.3214285714285716</c:v>
                </c:pt>
                <c:pt idx="14">
                  <c:v>2.0408163265306123</c:v>
                </c:pt>
                <c:pt idx="15">
                  <c:v>1.5306122448979591</c:v>
                </c:pt>
                <c:pt idx="16">
                  <c:v>1.1224489795918366</c:v>
                </c:pt>
                <c:pt idx="17">
                  <c:v>0.79081632653061218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D6-4CFB-907E-6C4BEB88B1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Male2</c:v>
                </c:pt>
              </c:strCache>
            </c:strRef>
          </c:tx>
          <c:spPr>
            <a:solidFill>
              <a:srgbClr val="2DC9C2">
                <a:alpha val="75000"/>
              </a:srgb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Sheet1!$A$2:$A$19</c:f>
              <c:strCache>
                <c:ptCount val="18"/>
                <c:pt idx="0">
                  <c:v> 0-4 </c:v>
                </c:pt>
                <c:pt idx="1">
                  <c:v>  5-9</c:v>
                </c:pt>
                <c:pt idx="2">
                  <c:v>  10-14</c:v>
                </c:pt>
                <c:pt idx="3">
                  <c:v> 15-19 </c:v>
                </c:pt>
                <c:pt idx="4">
                  <c:v> 20-24 </c:v>
                </c:pt>
                <c:pt idx="5">
                  <c:v> 25-29 </c:v>
                </c:pt>
                <c:pt idx="6">
                  <c:v> 30-34 </c:v>
                </c:pt>
                <c:pt idx="7">
                  <c:v> 35-39 </c:v>
                </c:pt>
                <c:pt idx="8">
                  <c:v> 40-44 </c:v>
                </c:pt>
                <c:pt idx="9">
                  <c:v> 45-49 </c:v>
                </c:pt>
                <c:pt idx="10">
                  <c:v> 50-54 </c:v>
                </c:pt>
                <c:pt idx="11">
                  <c:v> 55-59 </c:v>
                </c:pt>
                <c:pt idx="12">
                  <c:v> 60-64 </c:v>
                </c:pt>
                <c:pt idx="13">
                  <c:v> 65-69 </c:v>
                </c:pt>
                <c:pt idx="14">
                  <c:v> 70-74 </c:v>
                </c:pt>
                <c:pt idx="15">
                  <c:v> 75-79 </c:v>
                </c:pt>
                <c:pt idx="16">
                  <c:v> 80-84 </c:v>
                </c:pt>
                <c:pt idx="17">
                  <c:v> 85+</c:v>
                </c:pt>
              </c:strCache>
            </c:str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-2.9230769230769229</c:v>
                </c:pt>
                <c:pt idx="1">
                  <c:v>-3.7362637362637363</c:v>
                </c:pt>
                <c:pt idx="2">
                  <c:v>-3.2307692307692308</c:v>
                </c:pt>
                <c:pt idx="3">
                  <c:v>-2.9890109890109891</c:v>
                </c:pt>
                <c:pt idx="4">
                  <c:v>-2.7032967032967035</c:v>
                </c:pt>
                <c:pt idx="5">
                  <c:v>-2.2417582417582418</c:v>
                </c:pt>
                <c:pt idx="6">
                  <c:v>-2.5494505494505497</c:v>
                </c:pt>
                <c:pt idx="7">
                  <c:v>-2.4615384615384617</c:v>
                </c:pt>
                <c:pt idx="8">
                  <c:v>-2.4835164835164836</c:v>
                </c:pt>
                <c:pt idx="9">
                  <c:v>-2.9230769230769229</c:v>
                </c:pt>
                <c:pt idx="10">
                  <c:v>-3.1868131868131866</c:v>
                </c:pt>
                <c:pt idx="11">
                  <c:v>-3.4505494505494507</c:v>
                </c:pt>
                <c:pt idx="12">
                  <c:v>-3.5384615384615383</c:v>
                </c:pt>
                <c:pt idx="13">
                  <c:v>-3.6923076923076925</c:v>
                </c:pt>
                <c:pt idx="14">
                  <c:v>-2.8571428571428572</c:v>
                </c:pt>
                <c:pt idx="15">
                  <c:v>-2.1098901098901099</c:v>
                </c:pt>
                <c:pt idx="16">
                  <c:v>-1.1648351648351647</c:v>
                </c:pt>
                <c:pt idx="17">
                  <c:v>-0.98901098901098894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2D6-4CFB-907E-6C4BEB88B13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Female2</c:v>
                </c:pt>
              </c:strCache>
            </c:strRef>
          </c:tx>
          <c:spPr>
            <a:solidFill>
              <a:srgbClr val="DA1F28">
                <a:alpha val="57000"/>
              </a:srgb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Sheet1!$A$2:$A$19</c:f>
              <c:strCache>
                <c:ptCount val="18"/>
                <c:pt idx="0">
                  <c:v> 0-4 </c:v>
                </c:pt>
                <c:pt idx="1">
                  <c:v>  5-9</c:v>
                </c:pt>
                <c:pt idx="2">
                  <c:v>  10-14</c:v>
                </c:pt>
                <c:pt idx="3">
                  <c:v> 15-19 </c:v>
                </c:pt>
                <c:pt idx="4">
                  <c:v> 20-24 </c:v>
                </c:pt>
                <c:pt idx="5">
                  <c:v> 25-29 </c:v>
                </c:pt>
                <c:pt idx="6">
                  <c:v> 30-34 </c:v>
                </c:pt>
                <c:pt idx="7">
                  <c:v> 35-39 </c:v>
                </c:pt>
                <c:pt idx="8">
                  <c:v> 40-44 </c:v>
                </c:pt>
                <c:pt idx="9">
                  <c:v> 45-49 </c:v>
                </c:pt>
                <c:pt idx="10">
                  <c:v> 50-54 </c:v>
                </c:pt>
                <c:pt idx="11">
                  <c:v> 55-59 </c:v>
                </c:pt>
                <c:pt idx="12">
                  <c:v> 60-64 </c:v>
                </c:pt>
                <c:pt idx="13">
                  <c:v> 65-69 </c:v>
                </c:pt>
                <c:pt idx="14">
                  <c:v> 70-74 </c:v>
                </c:pt>
                <c:pt idx="15">
                  <c:v> 75-79 </c:v>
                </c:pt>
                <c:pt idx="16">
                  <c:v> 80-84 </c:v>
                </c:pt>
                <c:pt idx="17">
                  <c:v> 85+</c:v>
                </c:pt>
              </c:strCache>
            </c:strRef>
          </c:cat>
          <c:val>
            <c:numRef>
              <c:f>Sheet1!$E$2:$E$19</c:f>
              <c:numCache>
                <c:formatCode>General</c:formatCode>
                <c:ptCount val="18"/>
                <c:pt idx="0">
                  <c:v>2.8351648351648353</c:v>
                </c:pt>
                <c:pt idx="1">
                  <c:v>3.9120879120879124</c:v>
                </c:pt>
                <c:pt idx="2">
                  <c:v>3.1648351648351647</c:v>
                </c:pt>
                <c:pt idx="3">
                  <c:v>2.6813186813186811</c:v>
                </c:pt>
                <c:pt idx="4">
                  <c:v>2.4615384615384617</c:v>
                </c:pt>
                <c:pt idx="5">
                  <c:v>2.0879120879120876</c:v>
                </c:pt>
                <c:pt idx="6">
                  <c:v>2.4835164835164836</c:v>
                </c:pt>
                <c:pt idx="7">
                  <c:v>2.7032967032967035</c:v>
                </c:pt>
                <c:pt idx="8">
                  <c:v>2.7912087912087911</c:v>
                </c:pt>
                <c:pt idx="9">
                  <c:v>3.1648351648351647</c:v>
                </c:pt>
                <c:pt idx="10">
                  <c:v>3.5824175824175826</c:v>
                </c:pt>
                <c:pt idx="11">
                  <c:v>3.7582417582417578</c:v>
                </c:pt>
                <c:pt idx="12">
                  <c:v>3.6483516483516483</c:v>
                </c:pt>
                <c:pt idx="13">
                  <c:v>3.7362637362637363</c:v>
                </c:pt>
                <c:pt idx="14">
                  <c:v>2.9010989010989015</c:v>
                </c:pt>
                <c:pt idx="15">
                  <c:v>1.9560439560439562</c:v>
                </c:pt>
                <c:pt idx="16">
                  <c:v>1.4065934065934065</c:v>
                </c:pt>
                <c:pt idx="17">
                  <c:v>1.4725274725274726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2D6-4CFB-907E-6C4BEB88B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94"/>
        <c:axId val="229489928"/>
        <c:axId val="229490712"/>
      </c:barChart>
      <c:catAx>
        <c:axId val="229489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2294907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9490712"/>
        <c:scaling>
          <c:orientation val="minMax"/>
          <c:max val="6"/>
          <c:min val="-6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en-NZ"/>
                  <a:t>percentage at each age</a:t>
                </a:r>
              </a:p>
            </c:rich>
          </c:tx>
          <c:layout>
            <c:manualLayout>
              <c:xMode val="edge"/>
              <c:yMode val="edge"/>
              <c:x val="0.31538461538461798"/>
              <c:y val="0.913953488372093"/>
            </c:manualLayout>
          </c:layout>
          <c:overlay val="0"/>
          <c:spPr>
            <a:noFill/>
            <a:ln w="25400">
              <a:noFill/>
            </a:ln>
          </c:spPr>
        </c:title>
        <c:numFmt formatCode="0.0;[Black]0.0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229489928"/>
        <c:crosses val="autoZero"/>
        <c:crossBetween val="between"/>
        <c:majorUnit val="2"/>
      </c:valAx>
      <c:spPr>
        <a:noFill/>
        <a:ln w="127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prstClr val="black"/>
                </a:solidFill>
                <a:latin typeface="Tahoma"/>
                <a:ea typeface="Tahoma"/>
                <a:cs typeface="Tahoma"/>
              </a:defRPr>
            </a:pPr>
            <a:r>
              <a:rPr lang="en-NZ" sz="1600" b="0" dirty="0"/>
              <a:t>Tasman 2016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prstClr val="black"/>
                </a:solidFill>
                <a:latin typeface="Tahoma"/>
                <a:ea typeface="Tahoma"/>
                <a:cs typeface="Tahoma"/>
              </a:defRPr>
            </a:pPr>
            <a:r>
              <a:rPr lang="en-NZ" sz="1600" b="0" i="0" baseline="0" dirty="0">
                <a:effectLst/>
              </a:rPr>
              <a:t>(1996 </a:t>
            </a:r>
            <a:r>
              <a:rPr lang="en-NZ" sz="1600" b="0" i="0" baseline="0" dirty="0" err="1">
                <a:effectLst/>
              </a:rPr>
              <a:t>Unshaded</a:t>
            </a:r>
            <a:r>
              <a:rPr lang="en-NZ" sz="1600" b="0" i="0" baseline="0" dirty="0">
                <a:effectLst/>
              </a:rPr>
              <a:t>)</a:t>
            </a:r>
            <a:endParaRPr lang="en-NZ" sz="1600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prstClr val="black"/>
                </a:solidFill>
                <a:latin typeface="Tahoma"/>
                <a:ea typeface="Tahoma"/>
                <a:cs typeface="Tahoma"/>
              </a:defRPr>
            </a:pPr>
            <a:endParaRPr lang="en-NZ" sz="1600" b="0" dirty="0"/>
          </a:p>
        </c:rich>
      </c:tx>
      <c:layout>
        <c:manualLayout>
          <c:xMode val="edge"/>
          <c:yMode val="edge"/>
          <c:x val="0.254460953510948"/>
          <c:y val="2.5108776620448399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769230769230801"/>
          <c:y val="0.16517905114368001"/>
          <c:w val="0.73076923076923095"/>
          <c:h val="0.667379170984645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Sheet1!$A$2:$A$19</c:f>
              <c:strCache>
                <c:ptCount val="18"/>
                <c:pt idx="0">
                  <c:v> 0-4 </c:v>
                </c:pt>
                <c:pt idx="1">
                  <c:v>  5-9</c:v>
                </c:pt>
                <c:pt idx="2">
                  <c:v>  10-14</c:v>
                </c:pt>
                <c:pt idx="3">
                  <c:v> 15-19 </c:v>
                </c:pt>
                <c:pt idx="4">
                  <c:v> 20-24 </c:v>
                </c:pt>
                <c:pt idx="5">
                  <c:v> 25-29 </c:v>
                </c:pt>
                <c:pt idx="6">
                  <c:v> 30-34 </c:v>
                </c:pt>
                <c:pt idx="7">
                  <c:v> 35-39 </c:v>
                </c:pt>
                <c:pt idx="8">
                  <c:v> 40-44 </c:v>
                </c:pt>
                <c:pt idx="9">
                  <c:v> 45-49 </c:v>
                </c:pt>
                <c:pt idx="10">
                  <c:v> 50-54 </c:v>
                </c:pt>
                <c:pt idx="11">
                  <c:v> 55-59 </c:v>
                </c:pt>
                <c:pt idx="12">
                  <c:v> 60-64 </c:v>
                </c:pt>
                <c:pt idx="13">
                  <c:v> 65-69 </c:v>
                </c:pt>
                <c:pt idx="14">
                  <c:v> 70-74 </c:v>
                </c:pt>
                <c:pt idx="15">
                  <c:v> 75-79 </c:v>
                </c:pt>
                <c:pt idx="16">
                  <c:v> 80-84 </c:v>
                </c:pt>
                <c:pt idx="17">
                  <c:v> 85+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-3.8917525773195876</c:v>
                </c:pt>
                <c:pt idx="1">
                  <c:v>-4.2010309278350517</c:v>
                </c:pt>
                <c:pt idx="2">
                  <c:v>-4.0463917525773194</c:v>
                </c:pt>
                <c:pt idx="3">
                  <c:v>-3.4536082474226806</c:v>
                </c:pt>
                <c:pt idx="4">
                  <c:v>-3.0154639175257731</c:v>
                </c:pt>
                <c:pt idx="5">
                  <c:v>-3.2989690721649487</c:v>
                </c:pt>
                <c:pt idx="6">
                  <c:v>-3.5824742268041234</c:v>
                </c:pt>
                <c:pt idx="7">
                  <c:v>-4.072164948453608</c:v>
                </c:pt>
                <c:pt idx="8">
                  <c:v>-3.8917525773195876</c:v>
                </c:pt>
                <c:pt idx="9">
                  <c:v>-3.9690721649484533</c:v>
                </c:pt>
                <c:pt idx="10">
                  <c:v>-3.0412371134020617</c:v>
                </c:pt>
                <c:pt idx="11">
                  <c:v>-2.3711340206185567</c:v>
                </c:pt>
                <c:pt idx="12">
                  <c:v>-2.0876288659793811</c:v>
                </c:pt>
                <c:pt idx="13">
                  <c:v>-1.9587628865979381</c:v>
                </c:pt>
                <c:pt idx="14">
                  <c:v>-1.6752577319587629</c:v>
                </c:pt>
                <c:pt idx="15">
                  <c:v>-1.1082474226804124</c:v>
                </c:pt>
                <c:pt idx="16">
                  <c:v>-0.5670103092783505</c:v>
                </c:pt>
                <c:pt idx="17">
                  <c:v>-0.30927835051546393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65-4BD4-B7B8-2178B1C80D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Sheet1!$A$2:$A$19</c:f>
              <c:strCache>
                <c:ptCount val="18"/>
                <c:pt idx="0">
                  <c:v> 0-4 </c:v>
                </c:pt>
                <c:pt idx="1">
                  <c:v>  5-9</c:v>
                </c:pt>
                <c:pt idx="2">
                  <c:v>  10-14</c:v>
                </c:pt>
                <c:pt idx="3">
                  <c:v> 15-19 </c:v>
                </c:pt>
                <c:pt idx="4">
                  <c:v> 20-24 </c:v>
                </c:pt>
                <c:pt idx="5">
                  <c:v> 25-29 </c:v>
                </c:pt>
                <c:pt idx="6">
                  <c:v> 30-34 </c:v>
                </c:pt>
                <c:pt idx="7">
                  <c:v> 35-39 </c:v>
                </c:pt>
                <c:pt idx="8">
                  <c:v> 40-44 </c:v>
                </c:pt>
                <c:pt idx="9">
                  <c:v> 45-49 </c:v>
                </c:pt>
                <c:pt idx="10">
                  <c:v> 50-54 </c:v>
                </c:pt>
                <c:pt idx="11">
                  <c:v> 55-59 </c:v>
                </c:pt>
                <c:pt idx="12">
                  <c:v> 60-64 </c:v>
                </c:pt>
                <c:pt idx="13">
                  <c:v> 65-69 </c:v>
                </c:pt>
                <c:pt idx="14">
                  <c:v> 70-74 </c:v>
                </c:pt>
                <c:pt idx="15">
                  <c:v> 75-79 </c:v>
                </c:pt>
                <c:pt idx="16">
                  <c:v> 80-84 </c:v>
                </c:pt>
                <c:pt idx="17">
                  <c:v> 85+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3.5309278350515463</c:v>
                </c:pt>
                <c:pt idx="1">
                  <c:v>4.0206185567010309</c:v>
                </c:pt>
                <c:pt idx="2">
                  <c:v>3.6340206185567014</c:v>
                </c:pt>
                <c:pt idx="3">
                  <c:v>3.0154639175257731</c:v>
                </c:pt>
                <c:pt idx="4">
                  <c:v>2.8092783505154642</c:v>
                </c:pt>
                <c:pt idx="5">
                  <c:v>3.1958762886597936</c:v>
                </c:pt>
                <c:pt idx="6">
                  <c:v>3.7371134020618557</c:v>
                </c:pt>
                <c:pt idx="7">
                  <c:v>4.2010309278350517</c:v>
                </c:pt>
                <c:pt idx="8">
                  <c:v>3.7371134020618557</c:v>
                </c:pt>
                <c:pt idx="9">
                  <c:v>3.7371134020618557</c:v>
                </c:pt>
                <c:pt idx="10">
                  <c:v>2.7835051546391756</c:v>
                </c:pt>
                <c:pt idx="11">
                  <c:v>2.2938144329896906</c:v>
                </c:pt>
                <c:pt idx="12">
                  <c:v>2.0103092783505154</c:v>
                </c:pt>
                <c:pt idx="13">
                  <c:v>1.8814432989690721</c:v>
                </c:pt>
                <c:pt idx="14">
                  <c:v>1.829896907216495</c:v>
                </c:pt>
                <c:pt idx="15">
                  <c:v>1.3402061855670102</c:v>
                </c:pt>
                <c:pt idx="16">
                  <c:v>0.95360824742268047</c:v>
                </c:pt>
                <c:pt idx="17">
                  <c:v>0.59278350515463918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65-4BD4-B7B8-2178B1C80D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Male2</c:v>
                </c:pt>
              </c:strCache>
            </c:strRef>
          </c:tx>
          <c:spPr>
            <a:solidFill>
              <a:srgbClr val="2DC9C2">
                <a:alpha val="75000"/>
              </a:srgb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Sheet1!$A$2:$A$19</c:f>
              <c:strCache>
                <c:ptCount val="18"/>
                <c:pt idx="0">
                  <c:v> 0-4 </c:v>
                </c:pt>
                <c:pt idx="1">
                  <c:v>  5-9</c:v>
                </c:pt>
                <c:pt idx="2">
                  <c:v>  10-14</c:v>
                </c:pt>
                <c:pt idx="3">
                  <c:v> 15-19 </c:v>
                </c:pt>
                <c:pt idx="4">
                  <c:v> 20-24 </c:v>
                </c:pt>
                <c:pt idx="5">
                  <c:v> 25-29 </c:v>
                </c:pt>
                <c:pt idx="6">
                  <c:v> 30-34 </c:v>
                </c:pt>
                <c:pt idx="7">
                  <c:v> 35-39 </c:v>
                </c:pt>
                <c:pt idx="8">
                  <c:v> 40-44 </c:v>
                </c:pt>
                <c:pt idx="9">
                  <c:v> 45-49 </c:v>
                </c:pt>
                <c:pt idx="10">
                  <c:v> 50-54 </c:v>
                </c:pt>
                <c:pt idx="11">
                  <c:v> 55-59 </c:v>
                </c:pt>
                <c:pt idx="12">
                  <c:v> 60-64 </c:v>
                </c:pt>
                <c:pt idx="13">
                  <c:v> 65-69 </c:v>
                </c:pt>
                <c:pt idx="14">
                  <c:v> 70-74 </c:v>
                </c:pt>
                <c:pt idx="15">
                  <c:v> 75-79 </c:v>
                </c:pt>
                <c:pt idx="16">
                  <c:v> 80-84 </c:v>
                </c:pt>
                <c:pt idx="17">
                  <c:v> 85+</c:v>
                </c:pt>
              </c:strCache>
            </c:str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-2.5896414342629481</c:v>
                </c:pt>
                <c:pt idx="1">
                  <c:v>-3.7450199203187249</c:v>
                </c:pt>
                <c:pt idx="2">
                  <c:v>-3.3864541832669319</c:v>
                </c:pt>
                <c:pt idx="3">
                  <c:v>-3.5657370517928286</c:v>
                </c:pt>
                <c:pt idx="4">
                  <c:v>-3.3067729083665336</c:v>
                </c:pt>
                <c:pt idx="5">
                  <c:v>-2.549800796812749</c:v>
                </c:pt>
                <c:pt idx="6">
                  <c:v>-1.9920318725099602</c:v>
                </c:pt>
                <c:pt idx="7">
                  <c:v>-2.0916334661354581</c:v>
                </c:pt>
                <c:pt idx="8">
                  <c:v>-2.1513944223107573</c:v>
                </c:pt>
                <c:pt idx="9">
                  <c:v>-3.1075697211155378</c:v>
                </c:pt>
                <c:pt idx="10">
                  <c:v>-3.6653386454183265</c:v>
                </c:pt>
                <c:pt idx="11">
                  <c:v>-3.8844621513944224</c:v>
                </c:pt>
                <c:pt idx="12">
                  <c:v>-3.5657370517928286</c:v>
                </c:pt>
                <c:pt idx="13">
                  <c:v>-3.6254980079681274</c:v>
                </c:pt>
                <c:pt idx="14">
                  <c:v>-2.6294820717131477</c:v>
                </c:pt>
                <c:pt idx="15">
                  <c:v>-1.7330677290836654</c:v>
                </c:pt>
                <c:pt idx="16">
                  <c:v>-1.1752988047808766</c:v>
                </c:pt>
                <c:pt idx="17">
                  <c:v>-0.79681274900398402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C65-4BD4-B7B8-2178B1C80D9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Female2</c:v>
                </c:pt>
              </c:strCache>
            </c:strRef>
          </c:tx>
          <c:spPr>
            <a:solidFill>
              <a:srgbClr val="DA1F28">
                <a:alpha val="57000"/>
              </a:srgb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Sheet1!$A$2:$A$19</c:f>
              <c:strCache>
                <c:ptCount val="18"/>
                <c:pt idx="0">
                  <c:v> 0-4 </c:v>
                </c:pt>
                <c:pt idx="1">
                  <c:v>  5-9</c:v>
                </c:pt>
                <c:pt idx="2">
                  <c:v>  10-14</c:v>
                </c:pt>
                <c:pt idx="3">
                  <c:v> 15-19 </c:v>
                </c:pt>
                <c:pt idx="4">
                  <c:v> 20-24 </c:v>
                </c:pt>
                <c:pt idx="5">
                  <c:v> 25-29 </c:v>
                </c:pt>
                <c:pt idx="6">
                  <c:v> 30-34 </c:v>
                </c:pt>
                <c:pt idx="7">
                  <c:v> 35-39 </c:v>
                </c:pt>
                <c:pt idx="8">
                  <c:v> 40-44 </c:v>
                </c:pt>
                <c:pt idx="9">
                  <c:v> 45-49 </c:v>
                </c:pt>
                <c:pt idx="10">
                  <c:v> 50-54 </c:v>
                </c:pt>
                <c:pt idx="11">
                  <c:v> 55-59 </c:v>
                </c:pt>
                <c:pt idx="12">
                  <c:v> 60-64 </c:v>
                </c:pt>
                <c:pt idx="13">
                  <c:v> 65-69 </c:v>
                </c:pt>
                <c:pt idx="14">
                  <c:v> 70-74 </c:v>
                </c:pt>
                <c:pt idx="15">
                  <c:v> 75-79 </c:v>
                </c:pt>
                <c:pt idx="16">
                  <c:v> 80-84 </c:v>
                </c:pt>
                <c:pt idx="17">
                  <c:v> 85+</c:v>
                </c:pt>
              </c:strCache>
            </c:strRef>
          </c:cat>
          <c:val>
            <c:numRef>
              <c:f>Sheet1!$E$2:$E$19</c:f>
              <c:numCache>
                <c:formatCode>General</c:formatCode>
                <c:ptCount val="18"/>
                <c:pt idx="0">
                  <c:v>2.4103585657370519</c:v>
                </c:pt>
                <c:pt idx="1">
                  <c:v>4.0239043824701195</c:v>
                </c:pt>
                <c:pt idx="2">
                  <c:v>3.2270916334661357</c:v>
                </c:pt>
                <c:pt idx="3">
                  <c:v>3.545816733067729</c:v>
                </c:pt>
                <c:pt idx="4">
                  <c:v>2.6693227091633465</c:v>
                </c:pt>
                <c:pt idx="5">
                  <c:v>2.0717131474103585</c:v>
                </c:pt>
                <c:pt idx="6">
                  <c:v>2.0119521912350598</c:v>
                </c:pt>
                <c:pt idx="7">
                  <c:v>2.2509960159362552</c:v>
                </c:pt>
                <c:pt idx="8">
                  <c:v>2.6494023904382469</c:v>
                </c:pt>
                <c:pt idx="9">
                  <c:v>3.5258964143426295</c:v>
                </c:pt>
                <c:pt idx="10">
                  <c:v>4.0836653386454183</c:v>
                </c:pt>
                <c:pt idx="11">
                  <c:v>4.0438247011952191</c:v>
                </c:pt>
                <c:pt idx="12">
                  <c:v>3.7051792828685262</c:v>
                </c:pt>
                <c:pt idx="13">
                  <c:v>3.7250996015936253</c:v>
                </c:pt>
                <c:pt idx="14">
                  <c:v>2.549800796812749</c:v>
                </c:pt>
                <c:pt idx="15">
                  <c:v>1.7928286852589643</c:v>
                </c:pt>
                <c:pt idx="16">
                  <c:v>1.1155378486055778</c:v>
                </c:pt>
                <c:pt idx="17">
                  <c:v>1.1752988047808766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C65-4BD4-B7B8-2178B1C80D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94"/>
        <c:axId val="229491496"/>
        <c:axId val="229491888"/>
      </c:barChart>
      <c:catAx>
        <c:axId val="229491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229491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9491888"/>
        <c:scaling>
          <c:orientation val="minMax"/>
          <c:max val="6"/>
          <c:min val="-6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en-NZ"/>
                  <a:t>percentage at each age</a:t>
                </a:r>
              </a:p>
            </c:rich>
          </c:tx>
          <c:layout>
            <c:manualLayout>
              <c:xMode val="edge"/>
              <c:yMode val="edge"/>
              <c:x val="0.31538461538461798"/>
              <c:y val="0.913953488372093"/>
            </c:manualLayout>
          </c:layout>
          <c:overlay val="0"/>
          <c:spPr>
            <a:noFill/>
            <a:ln w="25400">
              <a:noFill/>
            </a:ln>
          </c:spPr>
        </c:title>
        <c:numFmt formatCode="0.0;[Black]0.0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229491496"/>
        <c:crosses val="autoZero"/>
        <c:crossBetween val="between"/>
        <c:majorUnit val="2"/>
      </c:valAx>
      <c:spPr>
        <a:noFill/>
        <a:ln w="127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prstClr val="black"/>
                </a:solidFill>
                <a:latin typeface="Tahoma"/>
                <a:ea typeface="Tahoma"/>
                <a:cs typeface="Tahoma"/>
              </a:defRPr>
            </a:pPr>
            <a:r>
              <a:rPr lang="en-NZ" sz="1600" b="0" dirty="0"/>
              <a:t>Wellington 2016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prstClr val="black"/>
                </a:solidFill>
                <a:latin typeface="Tahoma"/>
                <a:ea typeface="Tahoma"/>
                <a:cs typeface="Tahoma"/>
              </a:defRPr>
            </a:pPr>
            <a:r>
              <a:rPr lang="en-NZ" sz="1600" b="0" i="0" baseline="0" dirty="0">
                <a:effectLst/>
              </a:rPr>
              <a:t>(1996 </a:t>
            </a:r>
            <a:r>
              <a:rPr lang="en-NZ" sz="1600" b="0" i="0" baseline="0" dirty="0" err="1">
                <a:effectLst/>
              </a:rPr>
              <a:t>Unshaded</a:t>
            </a:r>
            <a:r>
              <a:rPr lang="en-NZ" sz="1600" b="0" i="0" baseline="0" dirty="0">
                <a:effectLst/>
              </a:rPr>
              <a:t>)</a:t>
            </a:r>
            <a:endParaRPr lang="en-NZ" sz="1600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prstClr val="black"/>
                </a:solidFill>
                <a:latin typeface="Tahoma"/>
                <a:ea typeface="Tahoma"/>
                <a:cs typeface="Tahoma"/>
              </a:defRPr>
            </a:pPr>
            <a:endParaRPr lang="en-NZ" sz="1600" b="0" dirty="0"/>
          </a:p>
        </c:rich>
      </c:tx>
      <c:layout>
        <c:manualLayout>
          <c:xMode val="edge"/>
          <c:yMode val="edge"/>
          <c:x val="0.254460953510948"/>
          <c:y val="2.5108776620448399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769230769230801"/>
          <c:y val="0.16517905114368001"/>
          <c:w val="0.73076923076923095"/>
          <c:h val="0.667379170984645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Sheet1!$A$2:$A$19</c:f>
              <c:strCache>
                <c:ptCount val="18"/>
                <c:pt idx="0">
                  <c:v> 0-4 </c:v>
                </c:pt>
                <c:pt idx="1">
                  <c:v>  5-9</c:v>
                </c:pt>
                <c:pt idx="2">
                  <c:v>  10-14</c:v>
                </c:pt>
                <c:pt idx="3">
                  <c:v> 15-19 </c:v>
                </c:pt>
                <c:pt idx="4">
                  <c:v> 20-24 </c:v>
                </c:pt>
                <c:pt idx="5">
                  <c:v> 25-29 </c:v>
                </c:pt>
                <c:pt idx="6">
                  <c:v> 30-34 </c:v>
                </c:pt>
                <c:pt idx="7">
                  <c:v> 35-39 </c:v>
                </c:pt>
                <c:pt idx="8">
                  <c:v> 40-44 </c:v>
                </c:pt>
                <c:pt idx="9">
                  <c:v> 45-49 </c:v>
                </c:pt>
                <c:pt idx="10">
                  <c:v> 50-54 </c:v>
                </c:pt>
                <c:pt idx="11">
                  <c:v> 55-59 </c:v>
                </c:pt>
                <c:pt idx="12">
                  <c:v> 60-64 </c:v>
                </c:pt>
                <c:pt idx="13">
                  <c:v> 65-69 </c:v>
                </c:pt>
                <c:pt idx="14">
                  <c:v> 70-74 </c:v>
                </c:pt>
                <c:pt idx="15">
                  <c:v> 75-79 </c:v>
                </c:pt>
                <c:pt idx="16">
                  <c:v> 80-84 </c:v>
                </c:pt>
                <c:pt idx="17">
                  <c:v> 85+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-3.5312117503059972</c:v>
                </c:pt>
                <c:pt idx="1">
                  <c:v>-3.1884944920440637</c:v>
                </c:pt>
                <c:pt idx="2">
                  <c:v>-2.8886168910648715</c:v>
                </c:pt>
                <c:pt idx="3">
                  <c:v>-3.2129742962056307</c:v>
                </c:pt>
                <c:pt idx="4">
                  <c:v>-4.724602203182374</c:v>
                </c:pt>
                <c:pt idx="5">
                  <c:v>-5.2264381884944919</c:v>
                </c:pt>
                <c:pt idx="6">
                  <c:v>-5.1162790697674421</c:v>
                </c:pt>
                <c:pt idx="7">
                  <c:v>-4.3574051407588739</c:v>
                </c:pt>
                <c:pt idx="8">
                  <c:v>-3.5740514075887395</c:v>
                </c:pt>
                <c:pt idx="9">
                  <c:v>-3.390452876376989</c:v>
                </c:pt>
                <c:pt idx="10">
                  <c:v>-2.5887392900856794</c:v>
                </c:pt>
                <c:pt idx="11">
                  <c:v>-2.0624235006119949</c:v>
                </c:pt>
                <c:pt idx="12">
                  <c:v>-1.5911872705018359</c:v>
                </c:pt>
                <c:pt idx="13">
                  <c:v>-1.3280293757649939</c:v>
                </c:pt>
                <c:pt idx="14">
                  <c:v>-1.0587515299877601</c:v>
                </c:pt>
                <c:pt idx="15">
                  <c:v>-0.64259485924112603</c:v>
                </c:pt>
                <c:pt idx="16">
                  <c:v>-0.39779681762545899</c:v>
                </c:pt>
                <c:pt idx="17">
                  <c:v>-0.25091799265605874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D6-4CFB-907E-6C4BEB88B1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Sheet1!$A$2:$A$19</c:f>
              <c:strCache>
                <c:ptCount val="18"/>
                <c:pt idx="0">
                  <c:v> 0-4 </c:v>
                </c:pt>
                <c:pt idx="1">
                  <c:v>  5-9</c:v>
                </c:pt>
                <c:pt idx="2">
                  <c:v>  10-14</c:v>
                </c:pt>
                <c:pt idx="3">
                  <c:v> 15-19 </c:v>
                </c:pt>
                <c:pt idx="4">
                  <c:v> 20-24 </c:v>
                </c:pt>
                <c:pt idx="5">
                  <c:v> 25-29 </c:v>
                </c:pt>
                <c:pt idx="6">
                  <c:v> 30-34 </c:v>
                </c:pt>
                <c:pt idx="7">
                  <c:v> 35-39 </c:v>
                </c:pt>
                <c:pt idx="8">
                  <c:v> 40-44 </c:v>
                </c:pt>
                <c:pt idx="9">
                  <c:v> 45-49 </c:v>
                </c:pt>
                <c:pt idx="10">
                  <c:v> 50-54 </c:v>
                </c:pt>
                <c:pt idx="11">
                  <c:v> 55-59 </c:v>
                </c:pt>
                <c:pt idx="12">
                  <c:v> 60-64 </c:v>
                </c:pt>
                <c:pt idx="13">
                  <c:v> 65-69 </c:v>
                </c:pt>
                <c:pt idx="14">
                  <c:v> 70-74 </c:v>
                </c:pt>
                <c:pt idx="15">
                  <c:v> 75-79 </c:v>
                </c:pt>
                <c:pt idx="16">
                  <c:v> 80-84 </c:v>
                </c:pt>
                <c:pt idx="17">
                  <c:v> 85+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3.3782129742962055</c:v>
                </c:pt>
                <c:pt idx="1">
                  <c:v>3.0232558139534884</c:v>
                </c:pt>
                <c:pt idx="2">
                  <c:v>2.6927784577723379</c:v>
                </c:pt>
                <c:pt idx="3">
                  <c:v>3.3598531211750307</c:v>
                </c:pt>
                <c:pt idx="4">
                  <c:v>5.2692778457772338</c:v>
                </c:pt>
                <c:pt idx="5">
                  <c:v>5.4773561811505509</c:v>
                </c:pt>
                <c:pt idx="6">
                  <c:v>5.2203182374541006</c:v>
                </c:pt>
                <c:pt idx="7">
                  <c:v>4.3635250917992652</c:v>
                </c:pt>
                <c:pt idx="8">
                  <c:v>3.7392900856793143</c:v>
                </c:pt>
                <c:pt idx="9">
                  <c:v>3.3537331701346389</c:v>
                </c:pt>
                <c:pt idx="10">
                  <c:v>2.5091799265605874</c:v>
                </c:pt>
                <c:pt idx="11">
                  <c:v>1.9828641370869033</c:v>
                </c:pt>
                <c:pt idx="12">
                  <c:v>1.5361077111383108</c:v>
                </c:pt>
                <c:pt idx="13">
                  <c:v>1.3708690330477356</c:v>
                </c:pt>
                <c:pt idx="14">
                  <c:v>1.2423500611995104</c:v>
                </c:pt>
                <c:pt idx="15">
                  <c:v>0.97919216646266816</c:v>
                </c:pt>
                <c:pt idx="16">
                  <c:v>0.75275397796817622</c:v>
                </c:pt>
                <c:pt idx="17">
                  <c:v>0.61811505507955944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D6-4CFB-907E-6C4BEB88B1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Male2</c:v>
                </c:pt>
              </c:strCache>
            </c:strRef>
          </c:tx>
          <c:spPr>
            <a:solidFill>
              <a:srgbClr val="2DC9C2">
                <a:alpha val="75000"/>
              </a:srgb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Sheet1!$A$2:$A$19</c:f>
              <c:strCache>
                <c:ptCount val="18"/>
                <c:pt idx="0">
                  <c:v> 0-4 </c:v>
                </c:pt>
                <c:pt idx="1">
                  <c:v>  5-9</c:v>
                </c:pt>
                <c:pt idx="2">
                  <c:v>  10-14</c:v>
                </c:pt>
                <c:pt idx="3">
                  <c:v> 15-19 </c:v>
                </c:pt>
                <c:pt idx="4">
                  <c:v> 20-24 </c:v>
                </c:pt>
                <c:pt idx="5">
                  <c:v> 25-29 </c:v>
                </c:pt>
                <c:pt idx="6">
                  <c:v> 30-34 </c:v>
                </c:pt>
                <c:pt idx="7">
                  <c:v> 35-39 </c:v>
                </c:pt>
                <c:pt idx="8">
                  <c:v> 40-44 </c:v>
                </c:pt>
                <c:pt idx="9">
                  <c:v> 45-49 </c:v>
                </c:pt>
                <c:pt idx="10">
                  <c:v> 50-54 </c:v>
                </c:pt>
                <c:pt idx="11">
                  <c:v> 55-59 </c:v>
                </c:pt>
                <c:pt idx="12">
                  <c:v> 60-64 </c:v>
                </c:pt>
                <c:pt idx="13">
                  <c:v> 65-69 </c:v>
                </c:pt>
                <c:pt idx="14">
                  <c:v> 70-74 </c:v>
                </c:pt>
                <c:pt idx="15">
                  <c:v> 75-79 </c:v>
                </c:pt>
                <c:pt idx="16">
                  <c:v> 80-84 </c:v>
                </c:pt>
                <c:pt idx="17">
                  <c:v> 85+</c:v>
                </c:pt>
              </c:strCache>
            </c:str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-2.8186628186628186</c:v>
                </c:pt>
                <c:pt idx="1">
                  <c:v>-2.6936026936026933</c:v>
                </c:pt>
                <c:pt idx="2">
                  <c:v>-2.8715728715728717</c:v>
                </c:pt>
                <c:pt idx="3">
                  <c:v>-2.7080327080327078</c:v>
                </c:pt>
                <c:pt idx="4">
                  <c:v>-3.3237133237133238</c:v>
                </c:pt>
                <c:pt idx="5">
                  <c:v>-5.348725348725349</c:v>
                </c:pt>
                <c:pt idx="6">
                  <c:v>-4.8821548821548824</c:v>
                </c:pt>
                <c:pt idx="7">
                  <c:v>-4.0404040404040407</c:v>
                </c:pt>
                <c:pt idx="8">
                  <c:v>-3.5545935545935547</c:v>
                </c:pt>
                <c:pt idx="9">
                  <c:v>-3.3958633958633957</c:v>
                </c:pt>
                <c:pt idx="10">
                  <c:v>-3.3285233285233287</c:v>
                </c:pt>
                <c:pt idx="11">
                  <c:v>-3.2275132275132274</c:v>
                </c:pt>
                <c:pt idx="12">
                  <c:v>-2.1645021645021645</c:v>
                </c:pt>
                <c:pt idx="13">
                  <c:v>-1.7845117845117844</c:v>
                </c:pt>
                <c:pt idx="14">
                  <c:v>-1.1784511784511784</c:v>
                </c:pt>
                <c:pt idx="15">
                  <c:v>-0.80327080327080325</c:v>
                </c:pt>
                <c:pt idx="16">
                  <c:v>-0.5098605098605099</c:v>
                </c:pt>
                <c:pt idx="17">
                  <c:v>-0.42809042809042808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2D6-4CFB-907E-6C4BEB88B13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Female2</c:v>
                </c:pt>
              </c:strCache>
            </c:strRef>
          </c:tx>
          <c:spPr>
            <a:solidFill>
              <a:srgbClr val="DA1F28">
                <a:alpha val="57000"/>
              </a:srgb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Sheet1!$A$2:$A$19</c:f>
              <c:strCache>
                <c:ptCount val="18"/>
                <c:pt idx="0">
                  <c:v> 0-4 </c:v>
                </c:pt>
                <c:pt idx="1">
                  <c:v>  5-9</c:v>
                </c:pt>
                <c:pt idx="2">
                  <c:v>  10-14</c:v>
                </c:pt>
                <c:pt idx="3">
                  <c:v> 15-19 </c:v>
                </c:pt>
                <c:pt idx="4">
                  <c:v> 20-24 </c:v>
                </c:pt>
                <c:pt idx="5">
                  <c:v> 25-29 </c:v>
                </c:pt>
                <c:pt idx="6">
                  <c:v> 30-34 </c:v>
                </c:pt>
                <c:pt idx="7">
                  <c:v> 35-39 </c:v>
                </c:pt>
                <c:pt idx="8">
                  <c:v> 40-44 </c:v>
                </c:pt>
                <c:pt idx="9">
                  <c:v> 45-49 </c:v>
                </c:pt>
                <c:pt idx="10">
                  <c:v> 50-54 </c:v>
                </c:pt>
                <c:pt idx="11">
                  <c:v> 55-59 </c:v>
                </c:pt>
                <c:pt idx="12">
                  <c:v> 60-64 </c:v>
                </c:pt>
                <c:pt idx="13">
                  <c:v> 65-69 </c:v>
                </c:pt>
                <c:pt idx="14">
                  <c:v> 70-74 </c:v>
                </c:pt>
                <c:pt idx="15">
                  <c:v> 75-79 </c:v>
                </c:pt>
                <c:pt idx="16">
                  <c:v> 80-84 </c:v>
                </c:pt>
                <c:pt idx="17">
                  <c:v> 85+</c:v>
                </c:pt>
              </c:strCache>
            </c:strRef>
          </c:cat>
          <c:val>
            <c:numRef>
              <c:f>Sheet1!$E$2:$E$19</c:f>
              <c:numCache>
                <c:formatCode>General</c:formatCode>
                <c:ptCount val="18"/>
                <c:pt idx="0">
                  <c:v>2.6791726791726789</c:v>
                </c:pt>
                <c:pt idx="1">
                  <c:v>2.876382876382876</c:v>
                </c:pt>
                <c:pt idx="2">
                  <c:v>2.756132756132756</c:v>
                </c:pt>
                <c:pt idx="3">
                  <c:v>2.554112554112554</c:v>
                </c:pt>
                <c:pt idx="4">
                  <c:v>3.5113035113035109</c:v>
                </c:pt>
                <c:pt idx="5">
                  <c:v>5.4304954304954309</c:v>
                </c:pt>
                <c:pt idx="6">
                  <c:v>4.8965848965848959</c:v>
                </c:pt>
                <c:pt idx="7">
                  <c:v>4.1173641173641178</c:v>
                </c:pt>
                <c:pt idx="8">
                  <c:v>3.6459836459836463</c:v>
                </c:pt>
                <c:pt idx="9">
                  <c:v>3.6796536796536801</c:v>
                </c:pt>
                <c:pt idx="10">
                  <c:v>3.6123136123136126</c:v>
                </c:pt>
                <c:pt idx="11">
                  <c:v>3.4151034151034154</c:v>
                </c:pt>
                <c:pt idx="12">
                  <c:v>2.3280423280423279</c:v>
                </c:pt>
                <c:pt idx="13">
                  <c:v>1.8326118326118326</c:v>
                </c:pt>
                <c:pt idx="14">
                  <c:v>1.265031265031265</c:v>
                </c:pt>
                <c:pt idx="15">
                  <c:v>0.94276094276094269</c:v>
                </c:pt>
                <c:pt idx="16">
                  <c:v>0.64454064454064453</c:v>
                </c:pt>
                <c:pt idx="17">
                  <c:v>0.74074074074074081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2D6-4CFB-907E-6C4BEB88B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94"/>
        <c:axId val="229492672"/>
        <c:axId val="229493064"/>
      </c:barChart>
      <c:catAx>
        <c:axId val="229492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2294930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9493064"/>
        <c:scaling>
          <c:orientation val="minMax"/>
          <c:max val="6"/>
          <c:min val="-6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en-NZ"/>
                  <a:t>percentage at each age</a:t>
                </a:r>
              </a:p>
            </c:rich>
          </c:tx>
          <c:layout>
            <c:manualLayout>
              <c:xMode val="edge"/>
              <c:yMode val="edge"/>
              <c:x val="0.31538461538461798"/>
              <c:y val="0.913953488372093"/>
            </c:manualLayout>
          </c:layout>
          <c:overlay val="0"/>
          <c:spPr>
            <a:noFill/>
            <a:ln w="25400">
              <a:noFill/>
            </a:ln>
          </c:spPr>
        </c:title>
        <c:numFmt formatCode="0.0;[Black]0.0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229492672"/>
        <c:crosses val="autoZero"/>
        <c:crossBetween val="between"/>
        <c:majorUnit val="2"/>
      </c:valAx>
      <c:spPr>
        <a:noFill/>
        <a:ln w="127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prstClr val="black"/>
                </a:solidFill>
                <a:latin typeface="Tahoma"/>
                <a:ea typeface="Tahoma"/>
                <a:cs typeface="Tahoma"/>
              </a:defRPr>
            </a:pPr>
            <a:r>
              <a:rPr lang="en-NZ" sz="1600" b="0" dirty="0"/>
              <a:t>Auckland 2016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prstClr val="black"/>
                </a:solidFill>
                <a:latin typeface="Tahoma"/>
                <a:ea typeface="Tahoma"/>
                <a:cs typeface="Tahoma"/>
              </a:defRPr>
            </a:pPr>
            <a:r>
              <a:rPr lang="en-NZ" sz="1600" b="0" i="0" baseline="0" dirty="0">
                <a:effectLst/>
              </a:rPr>
              <a:t>(1996 </a:t>
            </a:r>
            <a:r>
              <a:rPr lang="en-NZ" sz="1600" b="0" i="0" baseline="0" dirty="0" err="1">
                <a:effectLst/>
              </a:rPr>
              <a:t>Unshaded</a:t>
            </a:r>
            <a:r>
              <a:rPr lang="en-NZ" sz="1600" b="0" i="0" baseline="0" dirty="0">
                <a:effectLst/>
              </a:rPr>
              <a:t>)</a:t>
            </a:r>
            <a:endParaRPr lang="en-NZ" sz="1600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prstClr val="black"/>
                </a:solidFill>
                <a:latin typeface="Tahoma"/>
                <a:ea typeface="Tahoma"/>
                <a:cs typeface="Tahoma"/>
              </a:defRPr>
            </a:pPr>
            <a:endParaRPr lang="en-NZ" sz="1600" b="0" dirty="0"/>
          </a:p>
        </c:rich>
      </c:tx>
      <c:layout>
        <c:manualLayout>
          <c:xMode val="edge"/>
          <c:yMode val="edge"/>
          <c:x val="0.254460953510948"/>
          <c:y val="2.5108776620448399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769230769230801"/>
          <c:y val="0.16517905114368001"/>
          <c:w val="0.73076923076923095"/>
          <c:h val="0.667379170984645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Sheet1!$A$2:$A$19</c:f>
              <c:strCache>
                <c:ptCount val="18"/>
                <c:pt idx="0">
                  <c:v> 0-4 </c:v>
                </c:pt>
                <c:pt idx="1">
                  <c:v>  5-9</c:v>
                </c:pt>
                <c:pt idx="2">
                  <c:v>  10-14</c:v>
                </c:pt>
                <c:pt idx="3">
                  <c:v> 15-19 </c:v>
                </c:pt>
                <c:pt idx="4">
                  <c:v> 20-24 </c:v>
                </c:pt>
                <c:pt idx="5">
                  <c:v> 25-29 </c:v>
                </c:pt>
                <c:pt idx="6">
                  <c:v> 30-34 </c:v>
                </c:pt>
                <c:pt idx="7">
                  <c:v> 35-39 </c:v>
                </c:pt>
                <c:pt idx="8">
                  <c:v> 40-44 </c:v>
                </c:pt>
                <c:pt idx="9">
                  <c:v> 45-49 </c:v>
                </c:pt>
                <c:pt idx="10">
                  <c:v> 50-54 </c:v>
                </c:pt>
                <c:pt idx="11">
                  <c:v> 55-59 </c:v>
                </c:pt>
                <c:pt idx="12">
                  <c:v> 60-64 </c:v>
                </c:pt>
                <c:pt idx="13">
                  <c:v> 65-69 </c:v>
                </c:pt>
                <c:pt idx="14">
                  <c:v> 70-74 </c:v>
                </c:pt>
                <c:pt idx="15">
                  <c:v> 75-79 </c:v>
                </c:pt>
                <c:pt idx="16">
                  <c:v> 80-84 </c:v>
                </c:pt>
                <c:pt idx="17">
                  <c:v> 85+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-4.209535759096612</c:v>
                </c:pt>
                <c:pt idx="1">
                  <c:v>-4.0213299874529485</c:v>
                </c:pt>
                <c:pt idx="2">
                  <c:v>-3.5454382505825417</c:v>
                </c:pt>
                <c:pt idx="3">
                  <c:v>-3.696002867897473</c:v>
                </c:pt>
                <c:pt idx="4">
                  <c:v>-3.8582183186951067</c:v>
                </c:pt>
                <c:pt idx="5">
                  <c:v>-4.0697257573041759</c:v>
                </c:pt>
                <c:pt idx="6">
                  <c:v>-4.3314214016848904</c:v>
                </c:pt>
                <c:pt idx="7">
                  <c:v>-4.0096791539702457</c:v>
                </c:pt>
                <c:pt idx="8">
                  <c:v>-3.5095895321742248</c:v>
                </c:pt>
                <c:pt idx="9">
                  <c:v>-3.3769492740634526</c:v>
                </c:pt>
                <c:pt idx="10">
                  <c:v>-2.5739379817171537</c:v>
                </c:pt>
                <c:pt idx="11">
                  <c:v>-2.0810181036027964</c:v>
                </c:pt>
                <c:pt idx="12">
                  <c:v>-1.6024377128517655</c:v>
                </c:pt>
                <c:pt idx="13">
                  <c:v>-1.5002688653880623</c:v>
                </c:pt>
                <c:pt idx="14">
                  <c:v>-1.1973471948377845</c:v>
                </c:pt>
                <c:pt idx="15">
                  <c:v>-0.79942642050546686</c:v>
                </c:pt>
                <c:pt idx="16">
                  <c:v>-0.49291987811435745</c:v>
                </c:pt>
                <c:pt idx="17">
                  <c:v>-0.27872378562466393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65-4BD4-B7B8-2178B1C80D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Sheet1!$A$2:$A$19</c:f>
              <c:strCache>
                <c:ptCount val="18"/>
                <c:pt idx="0">
                  <c:v> 0-4 </c:v>
                </c:pt>
                <c:pt idx="1">
                  <c:v>  5-9</c:v>
                </c:pt>
                <c:pt idx="2">
                  <c:v>  10-14</c:v>
                </c:pt>
                <c:pt idx="3">
                  <c:v> 15-19 </c:v>
                </c:pt>
                <c:pt idx="4">
                  <c:v> 20-24 </c:v>
                </c:pt>
                <c:pt idx="5">
                  <c:v> 25-29 </c:v>
                </c:pt>
                <c:pt idx="6">
                  <c:v> 30-34 </c:v>
                </c:pt>
                <c:pt idx="7">
                  <c:v> 35-39 </c:v>
                </c:pt>
                <c:pt idx="8">
                  <c:v> 40-44 </c:v>
                </c:pt>
                <c:pt idx="9">
                  <c:v> 45-49 </c:v>
                </c:pt>
                <c:pt idx="10">
                  <c:v> 50-54 </c:v>
                </c:pt>
                <c:pt idx="11">
                  <c:v> 55-59 </c:v>
                </c:pt>
                <c:pt idx="12">
                  <c:v> 60-64 </c:v>
                </c:pt>
                <c:pt idx="13">
                  <c:v> 65-69 </c:v>
                </c:pt>
                <c:pt idx="14">
                  <c:v> 70-74 </c:v>
                </c:pt>
                <c:pt idx="15">
                  <c:v> 75-79 </c:v>
                </c:pt>
                <c:pt idx="16">
                  <c:v> 80-84 </c:v>
                </c:pt>
                <c:pt idx="17">
                  <c:v> 85+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3.9603871661588097</c:v>
                </c:pt>
                <c:pt idx="1">
                  <c:v>3.8143036386449185</c:v>
                </c:pt>
                <c:pt idx="2">
                  <c:v>3.3536476070980461</c:v>
                </c:pt>
                <c:pt idx="3">
                  <c:v>3.5705323534683635</c:v>
                </c:pt>
                <c:pt idx="4">
                  <c:v>3.9612833841190178</c:v>
                </c:pt>
                <c:pt idx="5">
                  <c:v>4.3520344147696717</c:v>
                </c:pt>
                <c:pt idx="6">
                  <c:v>4.479297365119197</c:v>
                </c:pt>
                <c:pt idx="7">
                  <c:v>4.130668578598315</c:v>
                </c:pt>
                <c:pt idx="8">
                  <c:v>3.6897293421760171</c:v>
                </c:pt>
                <c:pt idx="9">
                  <c:v>3.4298261337157196</c:v>
                </c:pt>
                <c:pt idx="10">
                  <c:v>2.5999283025631836</c:v>
                </c:pt>
                <c:pt idx="11">
                  <c:v>2.081914321563004</c:v>
                </c:pt>
                <c:pt idx="12">
                  <c:v>1.6302204696182112</c:v>
                </c:pt>
                <c:pt idx="13">
                  <c:v>1.5907868793690625</c:v>
                </c:pt>
                <c:pt idx="14">
                  <c:v>1.459042839218498</c:v>
                </c:pt>
                <c:pt idx="15">
                  <c:v>1.1740455278723785</c:v>
                </c:pt>
                <c:pt idx="16">
                  <c:v>0.8756049471231403</c:v>
                </c:pt>
                <c:pt idx="17">
                  <c:v>0.69456891916114005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65-4BD4-B7B8-2178B1C80D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Male2</c:v>
                </c:pt>
              </c:strCache>
            </c:strRef>
          </c:tx>
          <c:spPr>
            <a:solidFill>
              <a:srgbClr val="2DC9C2">
                <a:alpha val="75000"/>
              </a:srgb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Sheet1!$A$2:$A$19</c:f>
              <c:strCache>
                <c:ptCount val="18"/>
                <c:pt idx="0">
                  <c:v> 0-4 </c:v>
                </c:pt>
                <c:pt idx="1">
                  <c:v>  5-9</c:v>
                </c:pt>
                <c:pt idx="2">
                  <c:v>  10-14</c:v>
                </c:pt>
                <c:pt idx="3">
                  <c:v> 15-19 </c:v>
                </c:pt>
                <c:pt idx="4">
                  <c:v> 20-24 </c:v>
                </c:pt>
                <c:pt idx="5">
                  <c:v> 25-29 </c:v>
                </c:pt>
                <c:pt idx="6">
                  <c:v> 30-34 </c:v>
                </c:pt>
                <c:pt idx="7">
                  <c:v> 35-39 </c:v>
                </c:pt>
                <c:pt idx="8">
                  <c:v> 40-44 </c:v>
                </c:pt>
                <c:pt idx="9">
                  <c:v> 45-49 </c:v>
                </c:pt>
                <c:pt idx="10">
                  <c:v> 50-54 </c:v>
                </c:pt>
                <c:pt idx="11">
                  <c:v> 55-59 </c:v>
                </c:pt>
                <c:pt idx="12">
                  <c:v> 60-64 </c:v>
                </c:pt>
                <c:pt idx="13">
                  <c:v> 65-69 </c:v>
                </c:pt>
                <c:pt idx="14">
                  <c:v> 70-74 </c:v>
                </c:pt>
                <c:pt idx="15">
                  <c:v> 75-79 </c:v>
                </c:pt>
                <c:pt idx="16">
                  <c:v> 80-84 </c:v>
                </c:pt>
                <c:pt idx="17">
                  <c:v> 85+</c:v>
                </c:pt>
              </c:strCache>
            </c:str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-3.5208126858275519</c:v>
                </c:pt>
                <c:pt idx="1">
                  <c:v>-2.7452923686818633</c:v>
                </c:pt>
                <c:pt idx="2">
                  <c:v>-3.4805500495540138</c:v>
                </c:pt>
                <c:pt idx="3">
                  <c:v>-3.1373885034687814</c:v>
                </c:pt>
                <c:pt idx="4">
                  <c:v>-3.5332011892963333</c:v>
                </c:pt>
                <c:pt idx="5">
                  <c:v>-4.36199207135778</c:v>
                </c:pt>
                <c:pt idx="6">
                  <c:v>-4.4233151635282457</c:v>
                </c:pt>
                <c:pt idx="7">
                  <c:v>-3.6446977205153614</c:v>
                </c:pt>
                <c:pt idx="8">
                  <c:v>-3.1231417244796829</c:v>
                </c:pt>
                <c:pt idx="9">
                  <c:v>-3.1373885034687814</c:v>
                </c:pt>
                <c:pt idx="10">
                  <c:v>-3.2117195242814667</c:v>
                </c:pt>
                <c:pt idx="11">
                  <c:v>-3.15101585728444</c:v>
                </c:pt>
                <c:pt idx="12">
                  <c:v>-2.2832011892963333</c:v>
                </c:pt>
                <c:pt idx="13">
                  <c:v>-1.9753468780971259</c:v>
                </c:pt>
                <c:pt idx="14">
                  <c:v>-1.3751238850346879</c:v>
                </c:pt>
                <c:pt idx="15">
                  <c:v>-0.98922200198216059</c:v>
                </c:pt>
                <c:pt idx="16">
                  <c:v>-0.60022299306243809</c:v>
                </c:pt>
                <c:pt idx="17">
                  <c:v>-0.5029732408325075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C65-4BD4-B7B8-2178B1C80D9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Female2</c:v>
                </c:pt>
              </c:strCache>
            </c:strRef>
          </c:tx>
          <c:spPr>
            <a:solidFill>
              <a:srgbClr val="DA1F28">
                <a:alpha val="57000"/>
              </a:srgb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Sheet1!$A$2:$A$19</c:f>
              <c:strCache>
                <c:ptCount val="18"/>
                <c:pt idx="0">
                  <c:v> 0-4 </c:v>
                </c:pt>
                <c:pt idx="1">
                  <c:v>  5-9</c:v>
                </c:pt>
                <c:pt idx="2">
                  <c:v>  10-14</c:v>
                </c:pt>
                <c:pt idx="3">
                  <c:v> 15-19 </c:v>
                </c:pt>
                <c:pt idx="4">
                  <c:v> 20-24 </c:v>
                </c:pt>
                <c:pt idx="5">
                  <c:v> 25-29 </c:v>
                </c:pt>
                <c:pt idx="6">
                  <c:v> 30-34 </c:v>
                </c:pt>
                <c:pt idx="7">
                  <c:v> 35-39 </c:v>
                </c:pt>
                <c:pt idx="8">
                  <c:v> 40-44 </c:v>
                </c:pt>
                <c:pt idx="9">
                  <c:v> 45-49 </c:v>
                </c:pt>
                <c:pt idx="10">
                  <c:v> 50-54 </c:v>
                </c:pt>
                <c:pt idx="11">
                  <c:v> 55-59 </c:v>
                </c:pt>
                <c:pt idx="12">
                  <c:v> 60-64 </c:v>
                </c:pt>
                <c:pt idx="13">
                  <c:v> 65-69 </c:v>
                </c:pt>
                <c:pt idx="14">
                  <c:v> 70-74 </c:v>
                </c:pt>
                <c:pt idx="15">
                  <c:v> 75-79 </c:v>
                </c:pt>
                <c:pt idx="16">
                  <c:v> 80-84 </c:v>
                </c:pt>
                <c:pt idx="17">
                  <c:v> 85+</c:v>
                </c:pt>
              </c:strCache>
            </c:strRef>
          </c:cat>
          <c:val>
            <c:numRef>
              <c:f>Sheet1!$E$2:$E$19</c:f>
              <c:numCache>
                <c:formatCode>General</c:formatCode>
                <c:ptCount val="18"/>
                <c:pt idx="0">
                  <c:v>3.3027750247770071</c:v>
                </c:pt>
                <c:pt idx="1">
                  <c:v>2.9391724479682853</c:v>
                </c:pt>
                <c:pt idx="2">
                  <c:v>3.2934836471754214</c:v>
                </c:pt>
                <c:pt idx="3">
                  <c:v>2.9769573835480676</c:v>
                </c:pt>
                <c:pt idx="4">
                  <c:v>3.3380822596630324</c:v>
                </c:pt>
                <c:pt idx="5">
                  <c:v>4.0541377601585733</c:v>
                </c:pt>
                <c:pt idx="6">
                  <c:v>4.4034935579781962</c:v>
                </c:pt>
                <c:pt idx="7">
                  <c:v>3.9246778989098119</c:v>
                </c:pt>
                <c:pt idx="8">
                  <c:v>3.3981665014866205</c:v>
                </c:pt>
                <c:pt idx="9">
                  <c:v>3.457631318136769</c:v>
                </c:pt>
                <c:pt idx="10">
                  <c:v>3.5387760158572847</c:v>
                </c:pt>
                <c:pt idx="11">
                  <c:v>3.3479930624380572</c:v>
                </c:pt>
                <c:pt idx="12">
                  <c:v>2.4752229930624381</c:v>
                </c:pt>
                <c:pt idx="13">
                  <c:v>2.0818880079286424</c:v>
                </c:pt>
                <c:pt idx="14">
                  <c:v>1.5113974231912786</c:v>
                </c:pt>
                <c:pt idx="15">
                  <c:v>1.136025768087215</c:v>
                </c:pt>
                <c:pt idx="16">
                  <c:v>0.7507433102081269</c:v>
                </c:pt>
                <c:pt idx="17">
                  <c:v>0.86905351833498523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C65-4BD4-B7B8-2178B1C80D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94"/>
        <c:axId val="337972728"/>
        <c:axId val="337973120"/>
      </c:barChart>
      <c:catAx>
        <c:axId val="337972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337973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7973120"/>
        <c:scaling>
          <c:orientation val="minMax"/>
          <c:max val="6"/>
          <c:min val="-6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en-NZ"/>
                  <a:t>percentage at each age</a:t>
                </a:r>
              </a:p>
            </c:rich>
          </c:tx>
          <c:layout>
            <c:manualLayout>
              <c:xMode val="edge"/>
              <c:yMode val="edge"/>
              <c:x val="0.31538461538461798"/>
              <c:y val="0.913953488372093"/>
            </c:manualLayout>
          </c:layout>
          <c:overlay val="0"/>
          <c:spPr>
            <a:noFill/>
            <a:ln w="25400">
              <a:noFill/>
            </a:ln>
          </c:spPr>
        </c:title>
        <c:numFmt formatCode="0.0;[Black]0.0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337972728"/>
        <c:crosses val="autoZero"/>
        <c:crossBetween val="between"/>
        <c:majorUnit val="2"/>
      </c:valAx>
      <c:spPr>
        <a:noFill/>
        <a:ln w="127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Number aged 0-14 and 65+ years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472851878363687"/>
          <c:y val="0.14081358395379071"/>
          <c:w val="0.86527148121636299"/>
          <c:h val="0.7091806915883708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0-14</c:v>
                </c:pt>
              </c:strCache>
            </c:strRef>
          </c:tx>
          <c:spPr>
            <a:ln w="444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1996</c:v>
                </c:pt>
                <c:pt idx="1">
                  <c:v>2001</c:v>
                </c:pt>
                <c:pt idx="2">
                  <c:v>2006</c:v>
                </c:pt>
                <c:pt idx="3">
                  <c:v>2013</c:v>
                </c:pt>
                <c:pt idx="4">
                  <c:v>2018</c:v>
                </c:pt>
                <c:pt idx="5">
                  <c:v>2023</c:v>
                </c:pt>
                <c:pt idx="6">
                  <c:v>2028</c:v>
                </c:pt>
                <c:pt idx="7">
                  <c:v>2033</c:v>
                </c:pt>
                <c:pt idx="8">
                  <c:v>2038</c:v>
                </c:pt>
                <c:pt idx="9">
                  <c:v>2043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8540</c:v>
                </c:pt>
                <c:pt idx="1">
                  <c:v>8920</c:v>
                </c:pt>
                <c:pt idx="2">
                  <c:v>8390</c:v>
                </c:pt>
                <c:pt idx="3">
                  <c:v>9180</c:v>
                </c:pt>
                <c:pt idx="4">
                  <c:v>9380</c:v>
                </c:pt>
                <c:pt idx="5">
                  <c:v>9220</c:v>
                </c:pt>
                <c:pt idx="6">
                  <c:v>8830</c:v>
                </c:pt>
                <c:pt idx="7">
                  <c:v>8610</c:v>
                </c:pt>
                <c:pt idx="8">
                  <c:v>8440</c:v>
                </c:pt>
                <c:pt idx="9">
                  <c:v>8380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6F5-426E-9A59-E666F04189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65+</c:v>
                </c:pt>
              </c:strCache>
            </c:strRef>
          </c:tx>
          <c:spPr>
            <a:ln w="412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1996</c:v>
                </c:pt>
                <c:pt idx="1">
                  <c:v>2001</c:v>
                </c:pt>
                <c:pt idx="2">
                  <c:v>2006</c:v>
                </c:pt>
                <c:pt idx="3">
                  <c:v>2013</c:v>
                </c:pt>
                <c:pt idx="4">
                  <c:v>2018</c:v>
                </c:pt>
                <c:pt idx="5">
                  <c:v>2023</c:v>
                </c:pt>
                <c:pt idx="6">
                  <c:v>2028</c:v>
                </c:pt>
                <c:pt idx="7">
                  <c:v>2033</c:v>
                </c:pt>
                <c:pt idx="8">
                  <c:v>2038</c:v>
                </c:pt>
                <c:pt idx="9">
                  <c:v>2043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5800</c:v>
                </c:pt>
                <c:pt idx="1">
                  <c:v>6060</c:v>
                </c:pt>
                <c:pt idx="2">
                  <c:v>6410</c:v>
                </c:pt>
                <c:pt idx="3">
                  <c:v>8360</c:v>
                </c:pt>
                <c:pt idx="4">
                  <c:v>10290</c:v>
                </c:pt>
                <c:pt idx="5">
                  <c:v>12320</c:v>
                </c:pt>
                <c:pt idx="6">
                  <c:v>14660</c:v>
                </c:pt>
                <c:pt idx="7">
                  <c:v>16510</c:v>
                </c:pt>
                <c:pt idx="8">
                  <c:v>18120</c:v>
                </c:pt>
                <c:pt idx="9">
                  <c:v>18960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6F5-426E-9A59-E666F04189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135720"/>
        <c:axId val="232134936"/>
      </c:lineChart>
      <c:catAx>
        <c:axId val="232135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134936"/>
        <c:crosses val="autoZero"/>
        <c:auto val="1"/>
        <c:lblAlgn val="ctr"/>
        <c:lblOffset val="100"/>
        <c:noMultiLvlLbl val="0"/>
      </c:catAx>
      <c:valAx>
        <c:axId val="232134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135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510074498263479"/>
          <c:y val="0.31500954221513433"/>
          <c:w val="0.13222261989978523"/>
          <c:h val="0.141760511048411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Contribution to growth by 65+ year population</a:t>
            </a:r>
          </a:p>
        </c:rich>
      </c:tx>
      <c:layout>
        <c:manualLayout>
          <c:xMode val="edge"/>
          <c:yMode val="edge"/>
          <c:x val="0.13175084175084173"/>
          <c:y val="1.75888583584470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75007290755322"/>
          <c:y val="0.12908767838149265"/>
          <c:w val="0.84113139266682568"/>
          <c:h val="0.743065557968445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Nelson</c:v>
                </c:pt>
                <c:pt idx="1">
                  <c:v>Tasman</c:v>
                </c:pt>
                <c:pt idx="2">
                  <c:v>Marlborough</c:v>
                </c:pt>
                <c:pt idx="3">
                  <c:v>New Zealand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39.9</c:v>
                </c:pt>
                <c:pt idx="1">
                  <c:v>47.7</c:v>
                </c:pt>
                <c:pt idx="2">
                  <c:v>72.900000000000006</c:v>
                </c:pt>
                <c:pt idx="3">
                  <c:v>27.9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D9-4C41-8816-5E924DABD7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Projected (2013-2043)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Nelson</c:v>
                </c:pt>
                <c:pt idx="1">
                  <c:v>Tasman</c:v>
                </c:pt>
                <c:pt idx="2">
                  <c:v>Marlborough</c:v>
                </c:pt>
                <c:pt idx="3">
                  <c:v>New Zealand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0;[Red]0">
                  <c:v>114</c:v>
                </c:pt>
                <c:pt idx="1">
                  <c:v>171</c:v>
                </c:pt>
                <c:pt idx="2">
                  <c:v>280</c:v>
                </c:pt>
                <c:pt idx="3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ED9-4C41-8816-5E924DABD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-27"/>
        <c:axId val="337973512"/>
        <c:axId val="337973904"/>
      </c:barChart>
      <c:catAx>
        <c:axId val="337973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973904"/>
        <c:crosses val="autoZero"/>
        <c:auto val="1"/>
        <c:lblAlgn val="ctr"/>
        <c:lblOffset val="100"/>
        <c:noMultiLvlLbl val="0"/>
      </c:catAx>
      <c:valAx>
        <c:axId val="33797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 dirty="0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973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748415917707255"/>
          <c:y val="0.14939842411215504"/>
          <c:w val="0.3221118004188871"/>
          <c:h val="0.149293860426638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Nelson City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0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D5C9-4D67-A67D-42B40D4B355B}"/>
              </c:ext>
            </c:extLst>
          </c:dPt>
          <c:cat>
            <c:strRef>
              <c:f>Sheet1!$B$1:$AF$1</c:f>
              <c:strCache>
                <c:ptCount val="31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</c:strCache>
            </c:strRef>
          </c:cat>
          <c:val>
            <c:numRef>
              <c:f>Sheet1!$B$2:$AF$2</c:f>
              <c:numCache>
                <c:formatCode>#,##0</c:formatCode>
                <c:ptCount val="31"/>
                <c:pt idx="0">
                  <c:v>35919</c:v>
                </c:pt>
                <c:pt idx="1">
                  <c:v>36200</c:v>
                </c:pt>
                <c:pt idx="2">
                  <c:v>36400</c:v>
                </c:pt>
                <c:pt idx="3">
                  <c:v>36600</c:v>
                </c:pt>
                <c:pt idx="4">
                  <c:v>36900</c:v>
                </c:pt>
                <c:pt idx="5">
                  <c:v>37943</c:v>
                </c:pt>
                <c:pt idx="6">
                  <c:v>38300</c:v>
                </c:pt>
                <c:pt idx="7">
                  <c:v>39300</c:v>
                </c:pt>
                <c:pt idx="8">
                  <c:v>40200</c:v>
                </c:pt>
                <c:pt idx="9">
                  <c:v>41000</c:v>
                </c:pt>
                <c:pt idx="10">
                  <c:v>41200</c:v>
                </c:pt>
                <c:pt idx="11">
                  <c:v>41700</c:v>
                </c:pt>
                <c:pt idx="12">
                  <c:v>42000</c:v>
                </c:pt>
                <c:pt idx="13">
                  <c:v>42300</c:v>
                </c:pt>
                <c:pt idx="14">
                  <c:v>42600</c:v>
                </c:pt>
                <c:pt idx="15">
                  <c:v>42900</c:v>
                </c:pt>
                <c:pt idx="16">
                  <c:v>43100</c:v>
                </c:pt>
                <c:pt idx="17">
                  <c:v>43600</c:v>
                </c:pt>
                <c:pt idx="18">
                  <c:v>44000</c:v>
                </c:pt>
                <c:pt idx="19">
                  <c:v>44100</c:v>
                </c:pt>
                <c:pt idx="20">
                  <c:v>44300</c:v>
                </c:pt>
                <c:pt idx="21">
                  <c:v>44700</c:v>
                </c:pt>
                <c:pt idx="22">
                  <c:v>45200</c:v>
                </c:pt>
                <c:pt idx="23">
                  <c:v>45800</c:v>
                </c:pt>
                <c:pt idx="24">
                  <c:v>46500</c:v>
                </c:pt>
                <c:pt idx="25">
                  <c:v>47500</c:v>
                </c:pt>
                <c:pt idx="26">
                  <c:v>48200</c:v>
                </c:pt>
                <c:pt idx="27">
                  <c:v>48700</c:v>
                </c:pt>
                <c:pt idx="28">
                  <c:v>49300</c:v>
                </c:pt>
                <c:pt idx="29">
                  <c:v>49900</c:v>
                </c:pt>
                <c:pt idx="30">
                  <c:v>50600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5C9-4D67-A67D-42B40D4B3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6165008"/>
        <c:axId val="336165400"/>
      </c:lineChart>
      <c:catAx>
        <c:axId val="33616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165400"/>
        <c:crosses val="autoZero"/>
        <c:auto val="1"/>
        <c:lblAlgn val="ctr"/>
        <c:lblOffset val="100"/>
        <c:noMultiLvlLbl val="0"/>
      </c:catAx>
      <c:valAx>
        <c:axId val="336165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 dirty="0"/>
                  <a:t>Number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16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0.2125</cdr:x>
      <cdr:y>0.1765</cdr:y>
    </cdr:from>
    <cdr:to>
      <cdr:x>0.41575</cdr:x>
      <cdr:y>0.24925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89384" y="722900"/>
          <a:ext cx="755023" cy="2979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NZ" sz="1400" b="1" i="0" u="none" strike="noStrike" baseline="0" dirty="0">
              <a:solidFill>
                <a:schemeClr val="tx1"/>
              </a:solidFill>
              <a:latin typeface="Tahoma"/>
              <a:cs typeface="Tahoma"/>
            </a:rPr>
            <a:t>Male</a:t>
          </a:r>
        </a:p>
      </cdr:txBody>
    </cdr:sp>
  </cdr:relSizeAnchor>
  <cdr:relSizeAnchor xmlns:cdr="http://schemas.openxmlformats.org/drawingml/2006/chartDrawing">
    <cdr:from>
      <cdr:x>0.71175</cdr:x>
      <cdr:y>0.1765</cdr:y>
    </cdr:from>
    <cdr:to>
      <cdr:x>0.93825</cdr:x>
      <cdr:y>0.24925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43973" y="722900"/>
          <a:ext cx="841391" cy="2979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32004" rIns="45720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NZ" sz="1400" b="1" i="0" u="none" strike="noStrike" baseline="0" dirty="0">
              <a:solidFill>
                <a:schemeClr val="tx1"/>
              </a:solidFill>
              <a:latin typeface="Tahoma"/>
              <a:cs typeface="Tahoma"/>
            </a:rPr>
            <a:t>Female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0.2125</cdr:x>
      <cdr:y>0.1765</cdr:y>
    </cdr:from>
    <cdr:to>
      <cdr:x>0.41575</cdr:x>
      <cdr:y>0.24925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89384" y="722900"/>
          <a:ext cx="755023" cy="2979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NZ" sz="1400" b="1" i="0" u="none" strike="noStrike" baseline="0" dirty="0">
              <a:solidFill>
                <a:schemeClr val="tx1"/>
              </a:solidFill>
              <a:latin typeface="Tahoma"/>
              <a:cs typeface="Tahoma"/>
            </a:rPr>
            <a:t>Male</a:t>
          </a:r>
        </a:p>
      </cdr:txBody>
    </cdr:sp>
  </cdr:relSizeAnchor>
  <cdr:relSizeAnchor xmlns:cdr="http://schemas.openxmlformats.org/drawingml/2006/chartDrawing">
    <cdr:from>
      <cdr:x>0.71175</cdr:x>
      <cdr:y>0.1765</cdr:y>
    </cdr:from>
    <cdr:to>
      <cdr:x>0.93825</cdr:x>
      <cdr:y>0.24925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43973" y="722900"/>
          <a:ext cx="841391" cy="2979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32004" rIns="45720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NZ" sz="1400" b="1" i="0" u="none" strike="noStrike" baseline="0" dirty="0">
              <a:solidFill>
                <a:schemeClr val="tx1"/>
              </a:solidFill>
              <a:latin typeface="Tahoma"/>
              <a:cs typeface="Tahoma"/>
            </a:rPr>
            <a:t>Female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0.2125</cdr:x>
      <cdr:y>0.1765</cdr:y>
    </cdr:from>
    <cdr:to>
      <cdr:x>0.41575</cdr:x>
      <cdr:y>0.24925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89384" y="722900"/>
          <a:ext cx="755023" cy="2979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NZ" sz="1400" b="1" i="0" u="none" strike="noStrike" baseline="0" dirty="0">
              <a:solidFill>
                <a:schemeClr val="tx1"/>
              </a:solidFill>
              <a:latin typeface="Tahoma"/>
              <a:cs typeface="Tahoma"/>
            </a:rPr>
            <a:t>Male</a:t>
          </a:r>
        </a:p>
      </cdr:txBody>
    </cdr:sp>
  </cdr:relSizeAnchor>
  <cdr:relSizeAnchor xmlns:cdr="http://schemas.openxmlformats.org/drawingml/2006/chartDrawing">
    <cdr:from>
      <cdr:x>0.71175</cdr:x>
      <cdr:y>0.1765</cdr:y>
    </cdr:from>
    <cdr:to>
      <cdr:x>0.93825</cdr:x>
      <cdr:y>0.24925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43973" y="722900"/>
          <a:ext cx="841391" cy="2979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32004" rIns="45720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NZ" sz="1400" b="1" i="0" u="none" strike="noStrike" baseline="0" dirty="0">
              <a:solidFill>
                <a:schemeClr val="tx1"/>
              </a:solidFill>
              <a:latin typeface="Tahoma"/>
              <a:cs typeface="Tahoma"/>
            </a:rPr>
            <a:t>Female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0.2125</cdr:x>
      <cdr:y>0.1765</cdr:y>
    </cdr:from>
    <cdr:to>
      <cdr:x>0.41575</cdr:x>
      <cdr:y>0.24925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89384" y="722900"/>
          <a:ext cx="755023" cy="2979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NZ" sz="1400" b="1" i="0" u="none" strike="noStrike" baseline="0" dirty="0">
              <a:solidFill>
                <a:schemeClr val="tx1"/>
              </a:solidFill>
              <a:latin typeface="Tahoma"/>
              <a:cs typeface="Tahoma"/>
            </a:rPr>
            <a:t>Male</a:t>
          </a:r>
        </a:p>
      </cdr:txBody>
    </cdr:sp>
  </cdr:relSizeAnchor>
  <cdr:relSizeAnchor xmlns:cdr="http://schemas.openxmlformats.org/drawingml/2006/chartDrawing">
    <cdr:from>
      <cdr:x>0.71175</cdr:x>
      <cdr:y>0.1765</cdr:y>
    </cdr:from>
    <cdr:to>
      <cdr:x>0.93825</cdr:x>
      <cdr:y>0.24925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43973" y="722900"/>
          <a:ext cx="841391" cy="2979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32004" rIns="45720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NZ" sz="1400" b="1" i="0" u="none" strike="noStrike" baseline="0" dirty="0">
              <a:solidFill>
                <a:schemeClr val="tx1"/>
              </a:solidFill>
              <a:latin typeface="Tahoma"/>
              <a:cs typeface="Tahoma"/>
            </a:rPr>
            <a:t>Female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0.2125</cdr:x>
      <cdr:y>0.1765</cdr:y>
    </cdr:from>
    <cdr:to>
      <cdr:x>0.41575</cdr:x>
      <cdr:y>0.24925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89384" y="722900"/>
          <a:ext cx="755023" cy="2979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NZ" sz="1400" b="1" i="0" u="none" strike="noStrike" baseline="0" dirty="0">
              <a:solidFill>
                <a:schemeClr val="tx1"/>
              </a:solidFill>
              <a:latin typeface="Tahoma"/>
              <a:cs typeface="Tahoma"/>
            </a:rPr>
            <a:t>Male</a:t>
          </a:r>
        </a:p>
      </cdr:txBody>
    </cdr:sp>
  </cdr:relSizeAnchor>
  <cdr:relSizeAnchor xmlns:cdr="http://schemas.openxmlformats.org/drawingml/2006/chartDrawing">
    <cdr:from>
      <cdr:x>0.71175</cdr:x>
      <cdr:y>0.1765</cdr:y>
    </cdr:from>
    <cdr:to>
      <cdr:x>0.93825</cdr:x>
      <cdr:y>0.24925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43973" y="722900"/>
          <a:ext cx="841391" cy="2979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32004" rIns="45720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NZ" sz="1400" b="1" i="0" u="none" strike="noStrike" baseline="0" dirty="0">
              <a:solidFill>
                <a:schemeClr val="tx1"/>
              </a:solidFill>
              <a:latin typeface="Tahoma"/>
              <a:cs typeface="Tahoma"/>
            </a:rPr>
            <a:t>Female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0.50343</cdr:x>
      <cdr:y>0.14005</cdr:y>
    </cdr:from>
    <cdr:to>
      <cdr:x>0.50343</cdr:x>
      <cdr:y>0.84521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="" xmlns:a16="http://schemas.microsoft.com/office/drawing/2014/main" id="{FC0D5325-378F-46FD-851A-A610879006BE}"/>
            </a:ext>
          </a:extLst>
        </cdr:cNvPr>
        <cdr:cNvCxnSpPr/>
      </cdr:nvCxnSpPr>
      <cdr:spPr>
        <a:xfrm xmlns:a="http://schemas.openxmlformats.org/drawingml/2006/main" flipV="1">
          <a:off x="3797782" y="620613"/>
          <a:ext cx="0" cy="3124819"/>
        </a:xfrm>
        <a:prstGeom xmlns:a="http://schemas.openxmlformats.org/drawingml/2006/main" prst="line">
          <a:avLst/>
        </a:prstGeom>
        <a:ln xmlns:a="http://schemas.openxmlformats.org/drawingml/2006/main" w="22225"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0.53763</cdr:x>
      <cdr:y>0</cdr:y>
    </cdr:from>
    <cdr:to>
      <cdr:x>0.53763</cdr:x>
      <cdr:y>0.67184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="" xmlns:a16="http://schemas.microsoft.com/office/drawing/2014/main" id="{D34A33AE-2152-4F21-9DF1-B007EBAFD8FE}"/>
            </a:ext>
          </a:extLst>
        </cdr:cNvPr>
        <cdr:cNvCxnSpPr/>
      </cdr:nvCxnSpPr>
      <cdr:spPr>
        <a:xfrm xmlns:a="http://schemas.openxmlformats.org/drawingml/2006/main">
          <a:off x="5407746" y="0"/>
          <a:ext cx="0" cy="2910609"/>
        </a:xfrm>
        <a:prstGeom xmlns:a="http://schemas.openxmlformats.org/drawingml/2006/main" prst="line">
          <a:avLst/>
        </a:prstGeom>
        <a:ln xmlns:a="http://schemas.openxmlformats.org/drawingml/2006/main" w="254000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8AE75-64E3-41A5-9D38-4A64BCAA3C0B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8A479-8DF0-4696-BEAD-019EF7EA9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74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F501A-A7E5-4E14-95A4-ADA9A6A1054A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AF88C-89A4-4FED-B3C9-09A489C386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332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F88C-89A4-4FED-B3C9-09A489C3860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456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F88C-89A4-4FED-B3C9-09A489C3860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969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5E2E1F-4B29-4B8A-A3A4-86E51C6FB199}" type="slidenum">
              <a:rPr lang="en-NZ" smtClean="0"/>
              <a:pPr>
                <a:defRPr/>
              </a:pPr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8347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F88C-89A4-4FED-B3C9-09A489C3860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635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F88C-89A4-4FED-B3C9-09A489C3860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73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F88C-89A4-4FED-B3C9-09A489C3860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310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F88C-89A4-4FED-B3C9-09A489C3860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634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5E2E1F-4B29-4B8A-A3A4-86E51C6FB199}" type="slidenum">
              <a:rPr lang="en-NZ" smtClean="0"/>
              <a:pPr>
                <a:defRPr/>
              </a:pPr>
              <a:t>28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43118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F88C-89A4-4FED-B3C9-09A489C3860E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34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DC601-7A2D-4856-97C0-26D1876EF13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29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F88C-89A4-4FED-B3C9-09A489C3860E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130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F88C-89A4-4FED-B3C9-09A489C3860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56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F88C-89A4-4FED-B3C9-09A489C3860E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7096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F88C-89A4-4FED-B3C9-09A489C3860E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4397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F88C-89A4-4FED-B3C9-09A489C3860E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397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F88C-89A4-4FED-B3C9-09A489C3860E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07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35569" y="10241903"/>
            <a:ext cx="2895988" cy="54814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2933" tIns="46467" rIns="92933" bIns="46467" anchor="b"/>
          <a:lstStyle/>
          <a:p>
            <a:pPr algn="r" eaLnBrk="0" hangingPunct="0"/>
            <a:fld id="{F1A14365-EB55-4781-AF18-74722ABBC131}" type="slidenum">
              <a:rPr lang="en-US"/>
              <a:pPr algn="r" eaLnBrk="0" hangingPunct="0"/>
              <a:t>41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5963" y="819150"/>
            <a:ext cx="5368925" cy="40274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0216" y="5123545"/>
            <a:ext cx="4994279" cy="4845147"/>
          </a:xfrm>
          <a:ln/>
        </p:spPr>
        <p:txBody>
          <a:bodyPr lIns="92933" tIns="46467" rIns="92933" bIns="46467">
            <a:normAutofit/>
          </a:bodyPr>
          <a:lstStyle/>
          <a:p>
            <a:endParaRPr lang="en-AU" dirty="0"/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6836617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F88C-89A4-4FED-B3C9-09A489C3860E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227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76B3C-65AD-4282-B39F-996E235D1D3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20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76B3C-65AD-4282-B39F-996E235D1D3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40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76B3C-65AD-4282-B39F-996E235D1D3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95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F88C-89A4-4FED-B3C9-09A489C3860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957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F88C-89A4-4FED-B3C9-09A489C3860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124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AF88C-89A4-4FED-B3C9-09A489C3860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732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CE31A-4369-45E4-A188-C08211675401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6771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6822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916621"/>
            <a:ext cx="7543800" cy="1223579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950" b="1" spc="-38" baseline="0">
                <a:solidFill>
                  <a:srgbClr val="68220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343400"/>
            <a:ext cx="7543800" cy="125522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51F2-712C-44D0-872F-12F23E1CD54A}" type="datetime1">
              <a:rPr lang="en-GB" smtClean="0"/>
              <a:t>27/09/2017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Natalie Jackson Demographics Ltd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5216-7D47-4BB2-9609-2B249077009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22960" y="42418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 userDrawn="1"/>
        </p:nvPicPr>
        <p:blipFill rotWithShape="1">
          <a:blip r:embed="rId2"/>
          <a:srcRect l="17612" t="38037" r="17421" b="27301"/>
          <a:stretch/>
        </p:blipFill>
        <p:spPr bwMode="auto">
          <a:xfrm>
            <a:off x="4526280" y="236253"/>
            <a:ext cx="4498658" cy="1733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592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8583-E062-420D-9C59-68BA2131C1BA}" type="datetime1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Natalie Jackson Demographics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5216-7D47-4BB2-9609-2B2490770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17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6822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1920-D7D5-4EEA-897C-4440672F6FF0}" type="datetime1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Natalie Jackson Demographics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5216-7D47-4BB2-9609-2B2490770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95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4839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9F9D-6C5D-4037-9B3A-88AE5E014AD7}" type="datetime1">
              <a:rPr lang="en-GB" smtClean="0"/>
              <a:t>27/09/2017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Natalie Jackson Demographics Ltd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5216-7D47-4BB2-9609-2B2490770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03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6822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292349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4950" b="1">
                <a:solidFill>
                  <a:srgbClr val="68220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330700"/>
            <a:ext cx="7543800" cy="126542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E0F-4D38-47BB-8134-9B596932AEE9}" type="datetime1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Natalie Jackson Demographics Ltd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5216-7D47-4BB2-9609-2B249077009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822960" y="41910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24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205630" cy="10722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460500"/>
            <a:ext cx="3703320" cy="4408594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460501"/>
            <a:ext cx="3703320" cy="440859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04F3-5219-40F2-88EC-B8EC1ED4ED7C}" type="datetime1">
              <a:rPr lang="en-GB" smtClean="0"/>
              <a:t>27/09/2017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Natalie Jackson Demographics Ltd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5216-7D47-4BB2-9609-2B2490770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62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205630" cy="10601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477911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345302"/>
            <a:ext cx="3703320" cy="361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915" y="1477911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345302"/>
            <a:ext cx="3703320" cy="361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277A-FC0A-4B6F-8FB8-455A0AB68201}" type="datetime1">
              <a:rPr lang="en-GB" smtClean="0"/>
              <a:t>27/09/2017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Natalie Jackson Demographics Ltd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5216-7D47-4BB2-9609-2B2490770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37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74B1-40D1-467E-993A-F708555C4089}" type="datetime1">
              <a:rPr lang="en-GB" smtClean="0"/>
              <a:t>27/09/2017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Natalie Jackson Demographics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5216-7D47-4BB2-9609-2B2490770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28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6822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1AD1-20AF-4B37-BD76-FF997CD00303}" type="datetime1">
              <a:rPr lang="en-GB" smtClean="0"/>
              <a:t>27/09/2017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Natalie Jackson Demographics Ltd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5216-7D47-4BB2-9609-2B2490770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61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rgbClr val="6822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3302796"/>
            <a:ext cx="2400300" cy="1335338"/>
          </a:xfrm>
        </p:spPr>
        <p:txBody>
          <a:bodyPr anchor="b">
            <a:normAutofit/>
          </a:bodyPr>
          <a:lstStyle>
            <a:lvl1pPr algn="ctr">
              <a:defRPr sz="2700" b="0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Planning for a changing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4792717"/>
            <a:ext cx="2400300" cy="1512487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2C59A3A-587A-4949-B9C7-D9B6D9EAFC61}" type="datetime1">
              <a:rPr lang="en-GB" smtClean="0"/>
              <a:t>27/09/2017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Natalie Jackson Demographics Ltd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3D5216-7D47-4BB2-9609-2B2490770096}" type="slidenum">
              <a:rPr lang="en-GB" smtClean="0"/>
              <a:t>‹#›</a:t>
            </a:fld>
            <a:endParaRPr lang="en-GB"/>
          </a:p>
        </p:txBody>
      </p:sp>
      <p:pic>
        <p:nvPicPr>
          <p:cNvPr id="14" name="Picture 13"/>
          <p:cNvPicPr/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09" b="69137" l="36860" r="61855"/>
                    </a14:imgEffect>
                  </a14:imgLayer>
                </a14:imgProps>
              </a:ext>
            </a:extLst>
          </a:blip>
          <a:srcRect l="38136" t="31938" r="40077" b="35781"/>
          <a:stretch/>
        </p:blipFill>
        <p:spPr bwMode="auto">
          <a:xfrm>
            <a:off x="533630" y="684224"/>
            <a:ext cx="1962807" cy="2301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5856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rgbClr val="6822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-63500"/>
            <a:ext cx="9143989" cy="49785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2138-4A9B-44F9-87F0-DCFC3C1B9F08}" type="datetime1">
              <a:rPr lang="en-GB" smtClean="0"/>
              <a:t>27/09/2017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Natalie Jackson Demographics Ltd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5216-7D47-4BB2-9609-2B2490770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780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rgbClr val="6822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1" y="286604"/>
            <a:ext cx="7241102" cy="10939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536700"/>
            <a:ext cx="7543800" cy="43323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373AE119-81E0-4A99-A266-8F338DB9059D}" type="datetime1">
              <a:rPr lang="en-GB" smtClean="0"/>
              <a:t>27/09/2017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Natalie Jackson Demographics Ltd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063D5216-7D47-4BB2-9609-2B249077009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1540" y="1380512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/>
          <p:nvPr userDrawn="1"/>
        </p:nvPicPr>
        <p:blipFill rotWithShape="1">
          <a:blip r:embed="rId14"/>
          <a:srcRect l="32820" t="23664" r="31070" b="12548"/>
          <a:stretch/>
        </p:blipFill>
        <p:spPr bwMode="auto">
          <a:xfrm>
            <a:off x="8064062" y="283779"/>
            <a:ext cx="827690" cy="1056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757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4050" kern="1200" spc="-38" baseline="0">
          <a:solidFill>
            <a:srgbClr val="68220C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C00000"/>
        </a:buClr>
        <a:buFont typeface="Wingdings" panose="05000000000000000000" pitchFamily="2" charset="2"/>
        <a:buChar char="v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C00000"/>
        </a:buClr>
        <a:buFont typeface="Wingdings" panose="05000000000000000000" pitchFamily="2" charset="2"/>
        <a:buChar char="Ø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C00000"/>
        </a:buClr>
        <a:buFont typeface="Courier New" panose="02070309020205020404" pitchFamily="49" charset="0"/>
        <a:buChar char="o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C00000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ms-arcgis.mngt.waikato.ac.nz/socialatlas/InternalMigration/Nelson%20City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demographics@nataliejackson.ne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g"/><Relationship Id="rId4" Type="http://schemas.openxmlformats.org/officeDocument/2006/relationships/hyperlink" Target="http://www.nataliejackson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916621"/>
            <a:ext cx="7615646" cy="1223579"/>
          </a:xfrm>
        </p:spPr>
        <p:txBody>
          <a:bodyPr>
            <a:noAutofit/>
          </a:bodyPr>
          <a:lstStyle/>
          <a:p>
            <a:r>
              <a:rPr lang="en-US" sz="3000" dirty="0"/>
              <a:t>Nelson City – Overview of Demographic Trends</a:t>
            </a:r>
            <a:br>
              <a:rPr lang="en-US" sz="3000" dirty="0"/>
            </a:br>
            <a:endParaRPr lang="en-GB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114800"/>
            <a:ext cx="7733746" cy="94141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endParaRPr lang="en-NZ" sz="1500" b="1" cap="none" dirty="0"/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NZ" sz="2800" b="1" cap="none" dirty="0"/>
              <a:t>Dr Natalie Jackson</a:t>
            </a:r>
            <a:endParaRPr lang="en-GB" sz="3200" cap="none" dirty="0"/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2800" b="1" cap="none" dirty="0"/>
              <a:t>Director, Natalie Jackson Demographics Ltd. </a:t>
            </a:r>
          </a:p>
          <a:p>
            <a:r>
              <a:rPr lang="en-NZ" sz="2000" b="1" dirty="0"/>
              <a:t>Invited address to nelson city council, nelson</a:t>
            </a:r>
          </a:p>
          <a:p>
            <a:r>
              <a:rPr lang="en-NZ" sz="2000" b="1" dirty="0"/>
              <a:t>October 27</a:t>
            </a:r>
            <a:r>
              <a:rPr lang="en-NZ" sz="2000" b="1" baseline="30000" dirty="0"/>
              <a:t>th</a:t>
            </a:r>
            <a:r>
              <a:rPr lang="en-NZ" sz="2000" b="1" dirty="0"/>
              <a:t> 2017</a:t>
            </a:r>
          </a:p>
        </p:txBody>
      </p:sp>
      <p:pic>
        <p:nvPicPr>
          <p:cNvPr id="4" name="Picture 3" descr="A picture containing clipart&#10;&#10;Description generated with very high confidence">
            <a:extLst>
              <a:ext uri="{FF2B5EF4-FFF2-40B4-BE49-F238E27FC236}">
                <a16:creationId xmlns="" xmlns:a16="http://schemas.microsoft.com/office/drawing/2014/main" id="{6C93A57D-C2B0-4AF0-B187-366680F58A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40" y="327894"/>
            <a:ext cx="2187710" cy="661964"/>
          </a:xfrm>
          <a:prstGeom prst="rect">
            <a:avLst/>
          </a:prstGeom>
        </p:spPr>
      </p:pic>
      <p:pic>
        <p:nvPicPr>
          <p:cNvPr id="5" name="Content Placeholder 6">
            <a:extLst>
              <a:ext uri="{FF2B5EF4-FFF2-40B4-BE49-F238E27FC236}">
                <a16:creationId xmlns="" xmlns:a16="http://schemas.microsoft.com/office/drawing/2014/main" id="{15FF5D53-56B2-4774-82F8-478ADD6345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8" y="1204244"/>
            <a:ext cx="2187710" cy="114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22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– Nelson’s ageing in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1996-2016 Nelson had 18</a:t>
            </a:r>
            <a:r>
              <a:rPr lang="en-US" sz="3200" baseline="30000" dirty="0"/>
              <a:t>th</a:t>
            </a:r>
            <a:r>
              <a:rPr lang="en-US" sz="3200" dirty="0"/>
              <a:t> fastest growth rate</a:t>
            </a:r>
          </a:p>
          <a:p>
            <a:pPr lvl="1"/>
            <a:r>
              <a:rPr lang="en-US" sz="3050" dirty="0"/>
              <a:t>Tasman 13th, Marlborough 20</a:t>
            </a:r>
            <a:r>
              <a:rPr lang="en-US" sz="3050" baseline="30000" dirty="0"/>
              <a:t>th</a:t>
            </a:r>
            <a:r>
              <a:rPr lang="en-US" sz="3050" dirty="0"/>
              <a:t> </a:t>
            </a:r>
          </a:p>
          <a:p>
            <a:r>
              <a:rPr lang="en-US" sz="3200" dirty="0"/>
              <a:t>Nelson currently 22</a:t>
            </a:r>
            <a:r>
              <a:rPr lang="en-US" sz="3200" baseline="30000" dirty="0"/>
              <a:t>nd</a:t>
            </a:r>
            <a:r>
              <a:rPr lang="en-US" sz="3200" dirty="0"/>
              <a:t> ‘oldest’ of 67 TAs</a:t>
            </a:r>
          </a:p>
          <a:p>
            <a:pPr marL="562356" lvl="1" indent="-342900"/>
            <a:r>
              <a:rPr lang="en-US" sz="2250" dirty="0"/>
              <a:t>	However </a:t>
            </a:r>
            <a:r>
              <a:rPr lang="en-US" sz="2800" dirty="0"/>
              <a:t>Marlborough 6</a:t>
            </a:r>
            <a:r>
              <a:rPr lang="en-US" sz="2800" baseline="30000" dirty="0"/>
              <a:t>th</a:t>
            </a:r>
            <a:r>
              <a:rPr lang="en-US" sz="2800" dirty="0"/>
              <a:t>, Tasman 14th</a:t>
            </a:r>
          </a:p>
          <a:p>
            <a:r>
              <a:rPr lang="en-US" sz="3200" dirty="0"/>
              <a:t>Nelson City ageing faster than many, projected to be 14</a:t>
            </a:r>
            <a:r>
              <a:rPr lang="en-US" sz="3200" baseline="30000" dirty="0"/>
              <a:t>th</a:t>
            </a:r>
            <a:r>
              <a:rPr lang="en-US" sz="3200" dirty="0"/>
              <a:t> oldest by 2043</a:t>
            </a:r>
          </a:p>
          <a:p>
            <a:pPr marL="562356" lvl="1" indent="-342900"/>
            <a:r>
              <a:rPr lang="en-US" sz="2250" dirty="0"/>
              <a:t>	However </a:t>
            </a:r>
            <a:r>
              <a:rPr lang="en-US" sz="2800" dirty="0"/>
              <a:t>Tasman 2</a:t>
            </a:r>
            <a:r>
              <a:rPr lang="en-US" sz="2800" baseline="30000" dirty="0"/>
              <a:t>nd</a:t>
            </a:r>
            <a:r>
              <a:rPr lang="en-US" sz="2800" dirty="0"/>
              <a:t>, Marlborough 9</a:t>
            </a:r>
            <a:r>
              <a:rPr lang="en-US" sz="2800" baseline="30000" dirty="0"/>
              <a:t>th</a:t>
            </a:r>
            <a:r>
              <a:rPr lang="en-US" sz="2800" dirty="0"/>
              <a:t> </a:t>
            </a:r>
          </a:p>
          <a:p>
            <a:pPr marL="219456" lvl="1" indent="0">
              <a:buNone/>
            </a:pPr>
            <a:r>
              <a:rPr lang="en-US" sz="3200" dirty="0"/>
              <a:t>Nelson thus ‘old’ but surrounded by even older areas (+Buller, Hurunui..); implications for growth, labour supply, housing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5216-7D47-4BB2-9609-2B2490770096}" type="slidenum">
              <a:rPr lang="en-GB" smtClean="0"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Natalie Jackson Demographics Ltd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81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143643-0085-47A3-8F18-5DF696EFE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49" y="286604"/>
            <a:ext cx="7618014" cy="1093909"/>
          </a:xfrm>
        </p:spPr>
        <p:txBody>
          <a:bodyPr>
            <a:normAutofit fontScale="90000"/>
          </a:bodyPr>
          <a:lstStyle/>
          <a:p>
            <a:r>
              <a:rPr lang="en-NZ" dirty="0"/>
              <a:t>Nelson City – has been growing steadily + recent increase in growth rate 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="" xmlns:a16="http://schemas.microsoft.com/office/drawing/2014/main" id="{8DB4D91E-7D37-448B-B883-1F036D550F5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22325" y="1536700"/>
          <a:ext cx="7543800" cy="433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006D36B-E856-40D4-BFB4-53348A7F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Natalie Jackson Demographics Ltd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B79D172-8F04-4360-A7D9-C7B033C0C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5216-7D47-4BB2-9609-2B249077009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253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2E7CE38A-FBBC-4E57-86A6-BCC2F5541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Natalie Jackson Demographics Ltd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28DC289-75BC-4033-8087-18746DBC1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5216-7D47-4BB2-9609-2B2490770096}" type="slidenum">
              <a:rPr lang="en-GB" smtClean="0"/>
              <a:t>12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1471BEE-59D1-4B2D-9483-A3F02CB198A9}"/>
              </a:ext>
            </a:extLst>
          </p:cNvPr>
          <p:cNvSpPr txBox="1"/>
          <p:nvPr/>
        </p:nvSpPr>
        <p:spPr>
          <a:xfrm>
            <a:off x="7064297" y="245327"/>
            <a:ext cx="2079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Net change in population size 1976-2013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EBA600F-7ECC-4AC0-9BF2-79B0E4918262}"/>
              </a:ext>
            </a:extLst>
          </p:cNvPr>
          <p:cNvSpPr txBox="1"/>
          <p:nvPr/>
        </p:nvSpPr>
        <p:spPr>
          <a:xfrm>
            <a:off x="367989" y="786161"/>
            <a:ext cx="23966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/>
              <a:t>Nelson, Tasman and Marlborough have been among the ‘winners’ 1976-2013</a:t>
            </a:r>
          </a:p>
        </p:txBody>
      </p:sp>
      <p:pic>
        <p:nvPicPr>
          <p:cNvPr id="8" name="Picture 7" descr="A close up of a map&#10;&#10;Description generated with high confidence">
            <a:extLst>
              <a:ext uri="{FF2B5EF4-FFF2-40B4-BE49-F238E27FC236}">
                <a16:creationId xmlns="" xmlns:a16="http://schemas.microsoft.com/office/drawing/2014/main" id="{11F06EB6-C8D6-4955-8FF6-9DF900B94A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87" y="0"/>
            <a:ext cx="4459210" cy="630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23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Nelson’s growth is projected to level off around 2030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5728041"/>
              </p:ext>
            </p:extLst>
          </p:nvPr>
        </p:nvGraphicFramePr>
        <p:xfrm>
          <a:off x="1123662" y="1422723"/>
          <a:ext cx="7543800" cy="433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Natalie Jackson Demographics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5216-7D47-4BB2-9609-2B2490770096}" type="slidenum">
              <a:rPr lang="en-GB" smtClean="0"/>
              <a:t>13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084348" y="1715956"/>
            <a:ext cx="355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Projected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2479" y="1715956"/>
            <a:ext cx="172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Observed</a:t>
            </a:r>
          </a:p>
        </p:txBody>
      </p:sp>
    </p:spTree>
    <p:extLst>
      <p:ext uri="{BB962C8B-B14F-4D97-AF65-F5344CB8AC3E}">
        <p14:creationId xmlns:p14="http://schemas.microsoft.com/office/powerpoint/2010/main" val="308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" animBg="0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259" y="286604"/>
            <a:ext cx="7528804" cy="1093909"/>
          </a:xfrm>
        </p:spPr>
        <p:txBody>
          <a:bodyPr>
            <a:normAutofit fontScale="90000"/>
          </a:bodyPr>
          <a:lstStyle/>
          <a:p>
            <a:r>
              <a:rPr lang="en-US" dirty="0"/>
              <a:t>Most of Nelson’s growth has been from migration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320295"/>
              </p:ext>
            </p:extLst>
          </p:nvPr>
        </p:nvGraphicFramePr>
        <p:xfrm>
          <a:off x="822325" y="1536700"/>
          <a:ext cx="7543800" cy="433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Natalie Jackson Demographics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5216-7D47-4BB2-9609-2B2490770096}" type="slidenum">
              <a:rPr lang="en-GB" smtClean="0"/>
              <a:t>14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2961409" y="3553691"/>
            <a:ext cx="1" cy="93518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0491" y="5871286"/>
            <a:ext cx="7803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Stats NZ Births, Deaths, ERP (Note change of timing and method of enumeration between 1995 and 1996 means that only natural increase can be shown for that year)</a:t>
            </a:r>
          </a:p>
        </p:txBody>
      </p:sp>
      <p:sp>
        <p:nvSpPr>
          <p:cNvPr id="17" name="Down Arrow Callout 16"/>
          <p:cNvSpPr/>
          <p:nvPr/>
        </p:nvSpPr>
        <p:spPr>
          <a:xfrm>
            <a:off x="6094142" y="1611351"/>
            <a:ext cx="1477536" cy="81479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Canterbury Earthquakes</a:t>
            </a:r>
          </a:p>
        </p:txBody>
      </p:sp>
    </p:spTree>
    <p:extLst>
      <p:ext uri="{BB962C8B-B14F-4D97-AF65-F5344CB8AC3E}">
        <p14:creationId xmlns:p14="http://schemas.microsoft.com/office/powerpoint/2010/main" val="226279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Nelson made a ‘novel’ gain from the Canterbury earthquakes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890740"/>
              </p:ext>
            </p:extLst>
          </p:nvPr>
        </p:nvGraphicFramePr>
        <p:xfrm>
          <a:off x="462776" y="1536700"/>
          <a:ext cx="8313234" cy="433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Natalie Jackson Demographics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5216-7D47-4BB2-9609-2B2490770096}" type="slidenum">
              <a:rPr lang="en-GB" smtClean="0"/>
              <a:t>15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961566" y="1486450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% Net Internal migration FROM Christchurch</a:t>
            </a:r>
          </a:p>
          <a:p>
            <a:r>
              <a:rPr lang="en-US" b="1" dirty="0">
                <a:solidFill>
                  <a:srgbClr val="FF0000"/>
                </a:solidFill>
              </a:rPr>
              <a:t>2008-2013: +63%</a:t>
            </a:r>
          </a:p>
          <a:p>
            <a:r>
              <a:rPr lang="en-US" b="1" dirty="0">
                <a:solidFill>
                  <a:srgbClr val="0070C0"/>
                </a:solidFill>
              </a:rPr>
              <a:t>2001-2006: -42%</a:t>
            </a:r>
          </a:p>
          <a:p>
            <a:r>
              <a:rPr lang="en-US" b="1" dirty="0">
                <a:solidFill>
                  <a:srgbClr val="0070C0"/>
                </a:solidFill>
              </a:rPr>
              <a:t>1996-2001: -16%</a:t>
            </a:r>
          </a:p>
          <a:p>
            <a:r>
              <a:rPr lang="en-US" b="1" dirty="0">
                <a:solidFill>
                  <a:srgbClr val="0070C0"/>
                </a:solidFill>
              </a:rPr>
              <a:t>1991-1996: -40%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9E19493-B1E6-486E-B13D-4E9B6C1CAD26}"/>
              </a:ext>
            </a:extLst>
          </p:cNvPr>
          <p:cNvSpPr txBox="1"/>
          <p:nvPr/>
        </p:nvSpPr>
        <p:spPr>
          <a:xfrm>
            <a:off x="1778620" y="2609385"/>
            <a:ext cx="244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Net Gain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7AEE1B4-3E58-4603-AE7F-C050A7098D80}"/>
              </a:ext>
            </a:extLst>
          </p:cNvPr>
          <p:cNvSpPr txBox="1"/>
          <p:nvPr/>
        </p:nvSpPr>
        <p:spPr>
          <a:xfrm>
            <a:off x="5268951" y="4142678"/>
            <a:ext cx="215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Net Loss</a:t>
            </a:r>
          </a:p>
        </p:txBody>
      </p:sp>
    </p:spTree>
    <p:extLst>
      <p:ext uri="{BB962C8B-B14F-4D97-AF65-F5344CB8AC3E}">
        <p14:creationId xmlns:p14="http://schemas.microsoft.com/office/powerpoint/2010/main" val="116605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825680" cy="1143000"/>
          </a:xfrm>
        </p:spPr>
        <p:txBody>
          <a:bodyPr>
            <a:normAutofit/>
          </a:bodyPr>
          <a:lstStyle/>
          <a:p>
            <a:r>
              <a:rPr lang="en-NZ" sz="2800" dirty="0"/>
              <a:t>Most of Nelson’s migrants are families with children, and increasingly retirees; Nelson loses its young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667509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BC8D-C963-4FE9-955C-9A8C2A4FDB38}" type="datetime1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Jackson and Pawar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48756" y="2207941"/>
            <a:ext cx="2628444" cy="6746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C669FAD0-F2C0-4949-B109-6D5026583D02}"/>
              </a:ext>
            </a:extLst>
          </p:cNvPr>
          <p:cNvSpPr/>
          <p:nvPr/>
        </p:nvSpPr>
        <p:spPr>
          <a:xfrm>
            <a:off x="2581506" y="3731941"/>
            <a:ext cx="897673" cy="15425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930" y="829874"/>
            <a:ext cx="7099981" cy="3372443"/>
          </a:xfrm>
        </p:spPr>
        <p:txBody>
          <a:bodyPr/>
          <a:lstStyle/>
          <a:p>
            <a:r>
              <a:rPr lang="en-US" dirty="0"/>
              <a:t>Nelson is not alone in losing its young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5216-7D47-4BB2-9609-2B2490770096}" type="slidenum">
              <a:rPr lang="en-GB" smtClean="0"/>
              <a:t>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Natalie Jackson Demographics Ltd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364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85D11950-2616-49F1-97C1-A1E156BA4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Natalie Jackson Demographics Ltd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9D177F1-4A20-4EEA-920F-E47B3CC78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5216-7D47-4BB2-9609-2B2490770096}" type="slidenum">
              <a:rPr lang="en-GB" smtClean="0"/>
              <a:t>18</a:t>
            </a:fld>
            <a:endParaRPr lang="en-GB"/>
          </a:p>
        </p:txBody>
      </p:sp>
      <p:pic>
        <p:nvPicPr>
          <p:cNvPr id="5" name="Picture 4" descr="&#10;&#10;Description generated with very high confidence">
            <a:extLst>
              <a:ext uri="{FF2B5EF4-FFF2-40B4-BE49-F238E27FC236}">
                <a16:creationId xmlns="" xmlns:a16="http://schemas.microsoft.com/office/drawing/2014/main" id="{49894878-01E6-4145-B15B-4D5D505615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85"/>
            <a:ext cx="9144000" cy="646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77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2E7CE38A-FBBC-4E57-86A6-BCC2F5541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Natalie Jackson Demographics Ltd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28DC289-75BC-4033-8087-18746DBC1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5216-7D47-4BB2-9609-2B2490770096}" type="slidenum">
              <a:rPr lang="en-GB" smtClean="0"/>
              <a:t>19</a:t>
            </a:fld>
            <a:endParaRPr lang="en-GB"/>
          </a:p>
        </p:txBody>
      </p:sp>
      <p:pic>
        <p:nvPicPr>
          <p:cNvPr id="5" name="Picture 4" descr="&#10;&#10;Description generated with very high confidence">
            <a:extLst>
              <a:ext uri="{FF2B5EF4-FFF2-40B4-BE49-F238E27FC236}">
                <a16:creationId xmlns="" xmlns:a16="http://schemas.microsoft.com/office/drawing/2014/main" id="{9361C456-2986-413B-B382-2E456BA929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112" y="0"/>
            <a:ext cx="4373377" cy="61777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1471BEE-59D1-4B2D-9483-A3F02CB198A9}"/>
              </a:ext>
            </a:extLst>
          </p:cNvPr>
          <p:cNvSpPr txBox="1"/>
          <p:nvPr/>
        </p:nvSpPr>
        <p:spPr>
          <a:xfrm>
            <a:off x="6877501" y="211873"/>
            <a:ext cx="2079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Net internal migration at 65+ years, 2006-2013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EBA600F-7ECC-4AC0-9BF2-79B0E4918262}"/>
              </a:ext>
            </a:extLst>
          </p:cNvPr>
          <p:cNvSpPr txBox="1"/>
          <p:nvPr/>
        </p:nvSpPr>
        <p:spPr>
          <a:xfrm>
            <a:off x="367990" y="786161"/>
            <a:ext cx="23138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/>
              <a:t>RETIREE SUN-BELT MIGRATION IS INCREASING</a:t>
            </a:r>
          </a:p>
        </p:txBody>
      </p:sp>
    </p:spTree>
    <p:extLst>
      <p:ext uri="{BB962C8B-B14F-4D97-AF65-F5344CB8AC3E}">
        <p14:creationId xmlns:p14="http://schemas.microsoft.com/office/powerpoint/2010/main" val="2433342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Population ageing – what it is, what it means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Migration and natural increase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Joining the dots..</a:t>
            </a:r>
            <a:r>
              <a:rPr lang="en-US" sz="2400" dirty="0"/>
              <a:t> Implications for growth</a:t>
            </a:r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Implications for labour supply and housing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Broader context/change in components </a:t>
            </a:r>
            <a:r>
              <a:rPr lang="en-US" sz="2400"/>
              <a:t>of growth/implications </a:t>
            </a:r>
            <a:r>
              <a:rPr lang="en-US" sz="2400" dirty="0"/>
              <a:t>for Nelson’s longer-term growth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5216-7D47-4BB2-9609-2B2490770096}" type="slidenum">
              <a:rPr lang="en-GB" smtClean="0"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Natalie Jackson Demographics Ltd</a:t>
            </a:r>
            <a:endParaRPr lang="en-GB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="" xmlns:a16="http://schemas.microsoft.com/office/drawing/2014/main" id="{4D23E819-C0A5-4FC5-8C63-D69DCBF29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9" y="4705850"/>
            <a:ext cx="2776807" cy="1458590"/>
          </a:xfrm>
          <a:prstGeom prst="rect">
            <a:avLst/>
          </a:prstGeom>
        </p:spPr>
      </p:pic>
      <p:pic>
        <p:nvPicPr>
          <p:cNvPr id="7" name="Picture 6" descr="A picture containing clipart&#10;&#10;Description generated with very high confidence">
            <a:extLst>
              <a:ext uri="{FF2B5EF4-FFF2-40B4-BE49-F238E27FC236}">
                <a16:creationId xmlns="" xmlns:a16="http://schemas.microsoft.com/office/drawing/2014/main" id="{07D8461E-214E-40ED-B969-FC403B525E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46" y="5201463"/>
            <a:ext cx="2694480" cy="81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30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Until recently, the vast majority of Nelson’s migrants were ‘internal’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274822"/>
              </p:ext>
            </p:extLst>
          </p:nvPr>
        </p:nvGraphicFramePr>
        <p:xfrm>
          <a:off x="822325" y="1536700"/>
          <a:ext cx="7543800" cy="433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Natalie Jackson Demographics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5216-7D47-4BB2-9609-2B2490770096}" type="slidenum">
              <a:rPr lang="en-GB" smtClean="0"/>
              <a:t>20</a:t>
            </a:fld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6E87C581-A8E7-4293-A521-23809FB9941B}"/>
              </a:ext>
            </a:extLst>
          </p:cNvPr>
          <p:cNvSpPr/>
          <p:nvPr/>
        </p:nvSpPr>
        <p:spPr>
          <a:xfrm>
            <a:off x="4254190" y="2191215"/>
            <a:ext cx="1494264" cy="16671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955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A2FE84-5FDB-4FEE-9D65-02657B5D0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Nelson consistently loses population to Tasman, gains it from Marlborough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="" xmlns:a16="http://schemas.microsoft.com/office/drawing/2014/main" id="{6AF9CC2D-1C26-47D0-8920-0E5CC30500D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95197641"/>
              </p:ext>
            </p:extLst>
          </p:nvPr>
        </p:nvGraphicFramePr>
        <p:xfrm>
          <a:off x="1586183" y="1694987"/>
          <a:ext cx="6823179" cy="4254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95C9EE74-1476-41E3-8FD3-80B7F4679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Natalie Jackson Demographics Ltd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F54C49EE-1A96-4B1F-BB46-B459108E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5216-7D47-4BB2-9609-2B249077009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56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85048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NZ" dirty="0"/>
              <a:t>Data are available by age and sex, four census periods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770C-C7B6-40D0-B235-DDF74671BCF2}" type="datetime1">
              <a:rPr lang="en-US" smtClean="0"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Jackson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6" name="Picture 2" descr="http://wms-arcgis.mngt.waikato.ac.nz/socialatlas/images/InternalMigration/2006-2013/Nelson%20City.jpg">
            <a:extLst>
              <a:ext uri="{FF2B5EF4-FFF2-40B4-BE49-F238E27FC236}">
                <a16:creationId xmlns="" xmlns:a16="http://schemas.microsoft.com/office/drawing/2014/main" id="{F45F2C47-87AF-4823-9890-6081ADAC8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clipart&#10;&#10;Description generated with very high confidence">
            <a:hlinkClick r:id="rId4"/>
            <a:extLst>
              <a:ext uri="{FF2B5EF4-FFF2-40B4-BE49-F238E27FC236}">
                <a16:creationId xmlns="" xmlns:a16="http://schemas.microsoft.com/office/drawing/2014/main" id="{65E28B48-EBC5-45C1-823F-27D9D676CF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318" y="311167"/>
            <a:ext cx="2187710" cy="6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70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5216-7D47-4BB2-9609-2B2490770096}" type="slidenum">
              <a:rPr lang="en-GB" smtClean="0"/>
              <a:t>23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8" y="1254703"/>
            <a:ext cx="7062180" cy="39318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9967575">
            <a:off x="2264284" y="2793393"/>
            <a:ext cx="136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MIGRATION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74747" y="2439266"/>
            <a:ext cx="1200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Natural Increase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39491" y="1652155"/>
            <a:ext cx="15352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Age Structure</a:t>
            </a:r>
          </a:p>
        </p:txBody>
      </p:sp>
      <p:sp>
        <p:nvSpPr>
          <p:cNvPr id="4" name="TextBox 3"/>
          <p:cNvSpPr txBox="1"/>
          <p:nvPr/>
        </p:nvSpPr>
        <p:spPr>
          <a:xfrm rot="21151139">
            <a:off x="1068669" y="943432"/>
            <a:ext cx="2373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Joining the dots..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Natalie Jackson Demographics Ltd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636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930" y="829874"/>
            <a:ext cx="7099981" cy="3372443"/>
          </a:xfrm>
        </p:spPr>
        <p:txBody>
          <a:bodyPr/>
          <a:lstStyle/>
          <a:p>
            <a:r>
              <a:rPr lang="en-US" dirty="0"/>
              <a:t>Ageing and labour supply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5216-7D47-4BB2-9609-2B2490770096}" type="slidenum">
              <a:rPr lang="en-GB" smtClean="0"/>
              <a:t>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Natalie Jackson Demographics Ltd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232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25" y="381841"/>
            <a:ext cx="7713032" cy="744432"/>
          </a:xfrm>
        </p:spPr>
        <p:txBody>
          <a:bodyPr>
            <a:noAutofit/>
          </a:bodyPr>
          <a:lstStyle/>
          <a:p>
            <a:r>
              <a:rPr lang="en-NZ" sz="2000" b="1" dirty="0"/>
              <a:t>Most TAs will soon have more elderly than children (65+ : 0-14 years); Marlborough, Nelson and Tasman already among them</a:t>
            </a:r>
            <a:endParaRPr lang="en-NZ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4429" y="2057442"/>
            <a:ext cx="4075298" cy="479822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chemeClr val="tx1"/>
                </a:solidFill>
              </a:rPr>
              <a:t>Observed         Projected (Medium variant)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95954257"/>
              </p:ext>
            </p:extLst>
          </p:nvPr>
        </p:nvGraphicFramePr>
        <p:xfrm>
          <a:off x="780275" y="1555687"/>
          <a:ext cx="7436261" cy="4296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05246" y="5689126"/>
            <a:ext cx="73333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 i="1" dirty="0">
                <a:solidFill>
                  <a:schemeClr val="bg1"/>
                </a:solidFill>
              </a:rPr>
              <a:t>Source:  Statistics New Zealand,  Estimated Resident Population;(1996-2013) ;Subnational Population Projections: 2013(base)–2043 (Update)</a:t>
            </a:r>
            <a:endParaRPr lang="en-NZ" sz="900" dirty="0">
              <a:solidFill>
                <a:schemeClr val="bg1"/>
              </a:solidFill>
            </a:endParaRPr>
          </a:p>
          <a:p>
            <a:endParaRPr lang="en-NZ" sz="900" i="1" dirty="0">
              <a:solidFill>
                <a:schemeClr val="bg1"/>
              </a:solidFill>
            </a:endParaRPr>
          </a:p>
          <a:p>
            <a:endParaRPr lang="en-NZ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268467" y="2392824"/>
            <a:ext cx="0" cy="297033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5216-7D47-4BB2-9609-2B2490770096}" type="slidenum">
              <a:rPr lang="en-GB" smtClean="0"/>
              <a:t>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Natalie Jackson Demographics Ltd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4D68840-9490-4567-B439-60AF1A97ACAF}"/>
              </a:ext>
            </a:extLst>
          </p:cNvPr>
          <p:cNvSpPr txBox="1"/>
          <p:nvPr/>
        </p:nvSpPr>
        <p:spPr>
          <a:xfrm>
            <a:off x="345688" y="5949176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i="1" dirty="0"/>
              <a:t>Author/Statistics NZ 2017 Subnational population projections (2013-base 2043 Update)</a:t>
            </a:r>
          </a:p>
        </p:txBody>
      </p:sp>
    </p:spTree>
    <p:extLst>
      <p:ext uri="{BB962C8B-B14F-4D97-AF65-F5344CB8AC3E}">
        <p14:creationId xmlns:p14="http://schemas.microsoft.com/office/powerpoint/2010/main" val="2297803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046" y="263928"/>
            <a:ext cx="7404795" cy="899854"/>
          </a:xfrm>
        </p:spPr>
        <p:txBody>
          <a:bodyPr>
            <a:noAutofit/>
          </a:bodyPr>
          <a:lstStyle/>
          <a:p>
            <a:r>
              <a:rPr lang="en-NZ" sz="2400" b="1" dirty="0"/>
              <a:t/>
            </a:r>
            <a:br>
              <a:rPr lang="en-NZ" sz="2400" b="1" dirty="0"/>
            </a:br>
            <a:r>
              <a:rPr lang="en-NZ" sz="2400" b="1" dirty="0"/>
              <a:t>Most TAs already have more people at labour market exit age (60-69 years) than entry age (20-29 years); Nelson, Marlborough and Tasman among them</a:t>
            </a:r>
            <a:endParaRPr lang="en-NZ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4429" y="2057442"/>
            <a:ext cx="4075298" cy="479822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chemeClr val="tx1"/>
                </a:solidFill>
              </a:rPr>
              <a:t>Observed         Projected (Medium variant)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60549205"/>
              </p:ext>
            </p:extLst>
          </p:nvPr>
        </p:nvGraphicFramePr>
        <p:xfrm>
          <a:off x="958560" y="2463756"/>
          <a:ext cx="7257977" cy="3273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05246" y="5689126"/>
            <a:ext cx="73333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 i="1" dirty="0">
                <a:solidFill>
                  <a:schemeClr val="bg1"/>
                </a:solidFill>
              </a:rPr>
              <a:t>Source:  Statistics New Zealand,  Estimated Resident Population;(1996-2013) ;Subnational Population Projections: 2013(base)–2043 (Update)</a:t>
            </a:r>
            <a:endParaRPr lang="en-NZ" sz="900" dirty="0">
              <a:solidFill>
                <a:schemeClr val="bg1"/>
              </a:solidFill>
            </a:endParaRPr>
          </a:p>
          <a:p>
            <a:endParaRPr lang="en-NZ" sz="900" i="1" dirty="0">
              <a:solidFill>
                <a:schemeClr val="bg1"/>
              </a:solidFill>
            </a:endParaRPr>
          </a:p>
          <a:p>
            <a:endParaRPr lang="en-NZ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291105" y="2264475"/>
            <a:ext cx="0" cy="297033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 rot="20477182" flipH="1">
            <a:off x="6103599" y="2445622"/>
            <a:ext cx="1511877" cy="300082"/>
          </a:xfrm>
          <a:prstGeom prst="homePlate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350" dirty="0"/>
              <a:t>Gen TGYH arrives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5216-7D47-4BB2-9609-2B2490770096}" type="slidenum">
              <a:rPr lang="en-GB" smtClean="0"/>
              <a:t>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Natalie Jackson Demographics Ltd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A26157E-E297-46CE-A8A0-9173AB540020}"/>
              </a:ext>
            </a:extLst>
          </p:cNvPr>
          <p:cNvSpPr txBox="1"/>
          <p:nvPr/>
        </p:nvSpPr>
        <p:spPr>
          <a:xfrm>
            <a:off x="345688" y="5949176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i="1" dirty="0"/>
              <a:t>Author/Statistics NZ 2017 Subnational population projections (2013-base 2043 Update)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A8CF7E2-075A-4687-AA27-CA8D51997705}"/>
              </a:ext>
            </a:extLst>
          </p:cNvPr>
          <p:cNvSpPr txBox="1"/>
          <p:nvPr/>
        </p:nvSpPr>
        <p:spPr>
          <a:xfrm flipH="1">
            <a:off x="3108621" y="4305902"/>
            <a:ext cx="492443" cy="9235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NZ" sz="1000" b="1" dirty="0">
                <a:solidFill>
                  <a:schemeClr val="bg1"/>
                </a:solidFill>
              </a:rPr>
              <a:t>Tasman, Marlborough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440563B-8128-4E7D-A6DD-D598CCFE87A4}"/>
              </a:ext>
            </a:extLst>
          </p:cNvPr>
          <p:cNvSpPr txBox="1"/>
          <p:nvPr/>
        </p:nvSpPr>
        <p:spPr>
          <a:xfrm>
            <a:off x="3715252" y="3837238"/>
            <a:ext cx="461665" cy="10750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NZ" b="1" dirty="0">
                <a:solidFill>
                  <a:schemeClr val="bg1"/>
                </a:solidFill>
              </a:rPr>
              <a:t>Nelson</a:t>
            </a:r>
          </a:p>
        </p:txBody>
      </p:sp>
    </p:spTree>
    <p:extLst>
      <p:ext uri="{BB962C8B-B14F-4D97-AF65-F5344CB8AC3E}">
        <p14:creationId xmlns:p14="http://schemas.microsoft.com/office/powerpoint/2010/main" val="1629796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222624-EDBC-4DB8-BCA8-9C51D5CD0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Local labour market supply is unlikely to grow appreciably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="" xmlns:a16="http://schemas.microsoft.com/office/drawing/2014/main" id="{95E6F8BF-749E-4693-861F-D050AD539F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460650"/>
              </p:ext>
            </p:extLst>
          </p:nvPr>
        </p:nvGraphicFramePr>
        <p:xfrm>
          <a:off x="822325" y="1536700"/>
          <a:ext cx="7543800" cy="433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BF5824-7261-4B1C-8443-791ED58AE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Natalie Jackson Demographics Ltd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1480190-264F-449F-A6A4-A1E281C23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5216-7D47-4BB2-9609-2B2490770096}" type="slidenum">
              <a:rPr lang="en-GB" smtClean="0"/>
              <a:t>27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64A0B98-FB14-4CFB-A853-DF5BDA4047D7}"/>
              </a:ext>
            </a:extLst>
          </p:cNvPr>
          <p:cNvSpPr txBox="1"/>
          <p:nvPr/>
        </p:nvSpPr>
        <p:spPr>
          <a:xfrm>
            <a:off x="345688" y="5949176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i="1" dirty="0"/>
              <a:t>Author/Statistics NZ 2017 Subnational population projections (2013-base 2043 Update)</a:t>
            </a:r>
          </a:p>
        </p:txBody>
      </p:sp>
    </p:spTree>
    <p:extLst>
      <p:ext uri="{BB962C8B-B14F-4D97-AF65-F5344CB8AC3E}">
        <p14:creationId xmlns:p14="http://schemas.microsoft.com/office/powerpoint/2010/main" val="2942755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30" y="89592"/>
            <a:ext cx="7986170" cy="5651533"/>
          </a:xfrm>
        </p:spPr>
      </p:pic>
      <p:sp>
        <p:nvSpPr>
          <p:cNvPr id="4" name="TextBox 3"/>
          <p:cNvSpPr txBox="1"/>
          <p:nvPr/>
        </p:nvSpPr>
        <p:spPr>
          <a:xfrm>
            <a:off x="112667" y="606099"/>
            <a:ext cx="130302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500" dirty="0"/>
              <a:t>NZ’s ‘prime’ working age population (15-64 years) is projected to shrink  significantly in many areas. By </a:t>
            </a:r>
            <a:r>
              <a:rPr lang="en-NZ" sz="1500" b="1" dirty="0">
                <a:solidFill>
                  <a:srgbClr val="FF0000"/>
                </a:solidFill>
              </a:rPr>
              <a:t>2023</a:t>
            </a:r>
            <a:r>
              <a:rPr lang="en-NZ" sz="1500" dirty="0"/>
              <a:t>, 46% of NZ’s WAPs are projected to be smaller than in 2013 (but 13% larger at national level); </a:t>
            </a:r>
            <a:r>
              <a:rPr lang="en-NZ" sz="1500" b="1" dirty="0">
                <a:solidFill>
                  <a:srgbClr val="FF0000"/>
                </a:solidFill>
              </a:rPr>
              <a:t>by 2043</a:t>
            </a:r>
            <a:r>
              <a:rPr lang="en-NZ" sz="1500" dirty="0"/>
              <a:t>, 67% WAPs smaller than in 2013 (but 23% larger at national level)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Natalie Jackson Demographics Ltd.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5216-7D47-4BB2-9609-2B249077009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23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930" y="829874"/>
            <a:ext cx="7099981" cy="3372443"/>
          </a:xfrm>
        </p:spPr>
        <p:txBody>
          <a:bodyPr/>
          <a:lstStyle/>
          <a:p>
            <a:r>
              <a:rPr lang="en-US" dirty="0"/>
              <a:t>Ageing and housing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5216-7D47-4BB2-9609-2B2490770096}" type="slidenum">
              <a:rPr lang="en-GB" smtClean="0"/>
              <a:t>29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Natalie Jackson Demographics Ltd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0538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143643-0085-47A3-8F18-5DF696EFE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1" y="253150"/>
            <a:ext cx="7241102" cy="1093909"/>
          </a:xfrm>
        </p:spPr>
        <p:txBody>
          <a:bodyPr>
            <a:normAutofit fontScale="90000"/>
          </a:bodyPr>
          <a:lstStyle/>
          <a:p>
            <a:r>
              <a:rPr lang="en-NZ" dirty="0"/>
              <a:t>Nelson City – one of NZ’s ‘older’ TAs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="" xmlns:a16="http://schemas.microsoft.com/office/drawing/2014/main" id="{8DB4D91E-7D37-448B-B883-1F036D550F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305361"/>
              </p:ext>
            </p:extLst>
          </p:nvPr>
        </p:nvGraphicFramePr>
        <p:xfrm>
          <a:off x="822324" y="1536700"/>
          <a:ext cx="7838349" cy="433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006D36B-E856-40D4-BFB4-53348A7F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Natalie Jackson Demographics Ltd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B79D172-8F04-4360-A7D9-C7B033C0C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5216-7D47-4BB2-9609-2B2490770096}" type="slidenum">
              <a:rPr lang="en-GB" smtClean="0"/>
              <a:t>3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9B437EE-0526-4524-B72B-67ABEA0921A1}"/>
              </a:ext>
            </a:extLst>
          </p:cNvPr>
          <p:cNvSpPr txBox="1"/>
          <p:nvPr/>
        </p:nvSpPr>
        <p:spPr>
          <a:xfrm>
            <a:off x="446049" y="5943600"/>
            <a:ext cx="6473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i="1" dirty="0"/>
              <a:t>Source: Author/Stats NZ 2016, 2017 (2013-Base – 2043 Update)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0D123A6-5F57-480C-A775-F1B0F83A3DF6}"/>
              </a:ext>
            </a:extLst>
          </p:cNvPr>
          <p:cNvSpPr txBox="1"/>
          <p:nvPr/>
        </p:nvSpPr>
        <p:spPr>
          <a:xfrm>
            <a:off x="1583473" y="2174488"/>
            <a:ext cx="127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Observed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D4834C6-FA11-48DB-8C31-39852C5D68F3}"/>
              </a:ext>
            </a:extLst>
          </p:cNvPr>
          <p:cNvSpPr txBox="1"/>
          <p:nvPr/>
        </p:nvSpPr>
        <p:spPr>
          <a:xfrm>
            <a:off x="3880547" y="2174488"/>
            <a:ext cx="142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Projected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31979D8B-0F3E-40CD-A2BF-1DC11C4E45B8}"/>
              </a:ext>
            </a:extLst>
          </p:cNvPr>
          <p:cNvCxnSpPr>
            <a:cxnSpLocks/>
          </p:cNvCxnSpPr>
          <p:nvPr/>
        </p:nvCxnSpPr>
        <p:spPr>
          <a:xfrm>
            <a:off x="3468029" y="2114825"/>
            <a:ext cx="0" cy="308164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848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Ageing and housing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As structural ageing progresses, average household(HH) size falls</a:t>
            </a:r>
          </a:p>
          <a:p>
            <a:pPr marL="676656" lvl="1" indent="-457200"/>
            <a:r>
              <a:rPr lang="en-US" sz="2650" dirty="0"/>
              <a:t>More older people are widowed, live alone</a:t>
            </a:r>
          </a:p>
          <a:p>
            <a:pPr marL="676656" lvl="1" indent="-457200"/>
            <a:r>
              <a:rPr lang="en-US" sz="2650" dirty="0"/>
              <a:t>Later family formation means fewer per HH</a:t>
            </a:r>
          </a:p>
          <a:p>
            <a:pPr marL="676656" lvl="1" indent="-457200"/>
            <a:r>
              <a:rPr lang="en-US" sz="2650" dirty="0"/>
              <a:t>Fewer children means empty nest stage is reached earlier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Nelson’s 2013 average of 2.4 persons per HH projected to fall to 2.3 (2018) then 2.2 (c. 2033)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Family Type and HH mix differs by township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Need to ensure </a:t>
            </a:r>
            <a:r>
              <a:rPr lang="en-US" sz="2800" i="1" dirty="0"/>
              <a:t>appropriate housing mix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Natalie Jackson Demographics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5216-7D47-4BB2-9609-2B249077009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98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268983-4F8C-44D8-AE65-A01A610BF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Household size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="" xmlns:a16="http://schemas.microsoft.com/office/drawing/2014/main" id="{369BC109-EF7B-4294-92DC-009CE179DC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694642"/>
              </p:ext>
            </p:extLst>
          </p:nvPr>
        </p:nvGraphicFramePr>
        <p:xfrm>
          <a:off x="822325" y="1536700"/>
          <a:ext cx="7543800" cy="433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5D263BD-1EB6-4BA2-B306-676937B9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Natalie Jackson Demographics Ltd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20893E0-D7DD-4CD2-82AA-252BFE3F4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5216-7D47-4BB2-9609-2B2490770096}" type="slidenum">
              <a:rPr lang="en-GB" smtClean="0"/>
              <a:t>31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F3D627C-A842-41E5-85F4-1A920902DF3D}"/>
              </a:ext>
            </a:extLst>
          </p:cNvPr>
          <p:cNvSpPr txBox="1"/>
          <p:nvPr/>
        </p:nvSpPr>
        <p:spPr>
          <a:xfrm>
            <a:off x="457200" y="5971478"/>
            <a:ext cx="7092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i="1" dirty="0"/>
              <a:t>Author/Statistics New Zealand Subnational Household Projections (Medium)</a:t>
            </a:r>
          </a:p>
        </p:txBody>
      </p:sp>
    </p:spTree>
    <p:extLst>
      <p:ext uri="{BB962C8B-B14F-4D97-AF65-F5344CB8AC3E}">
        <p14:creationId xmlns:p14="http://schemas.microsoft.com/office/powerpoint/2010/main" val="3046762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tenure is changing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341765"/>
              </p:ext>
            </p:extLst>
          </p:nvPr>
        </p:nvGraphicFramePr>
        <p:xfrm>
          <a:off x="457200" y="1268760"/>
          <a:ext cx="8229600" cy="48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ight Brace 8"/>
          <p:cNvSpPr/>
          <p:nvPr/>
        </p:nvSpPr>
        <p:spPr>
          <a:xfrm>
            <a:off x="8409363" y="2959200"/>
            <a:ext cx="171054" cy="2484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580416" y="4221088"/>
            <a:ext cx="61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67.6</a:t>
            </a:r>
          </a:p>
          <a:p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0995-0638-4CD8-B1E7-4394DC236332}" type="slidenum">
              <a:rPr lang="en-NZ" smtClean="0"/>
              <a:t>32</a:t>
            </a:fld>
            <a:endParaRPr lang="en-N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21904" y="6341950"/>
            <a:ext cx="6336704" cy="365125"/>
          </a:xfrm>
        </p:spPr>
        <p:txBody>
          <a:bodyPr/>
          <a:lstStyle/>
          <a:p>
            <a:pPr algn="l"/>
            <a:r>
              <a:rPr lang="en-US" i="1" dirty="0">
                <a:solidFill>
                  <a:schemeClr val="bg1"/>
                </a:solidFill>
              </a:rPr>
              <a:t>Source: Author/Statistics New Zealand, </a:t>
            </a:r>
            <a:r>
              <a:rPr lang="en-US" i="1" dirty="0" err="1">
                <a:solidFill>
                  <a:schemeClr val="bg1"/>
                </a:solidFill>
              </a:rPr>
              <a:t>customised</a:t>
            </a:r>
            <a:r>
              <a:rPr lang="en-US" i="1" dirty="0">
                <a:solidFill>
                  <a:schemeClr val="bg1"/>
                </a:solidFill>
              </a:rPr>
              <a:t> census database, housing tenure 1986-2013</a:t>
            </a:r>
            <a:endParaRPr lang="en-NZ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3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 animBg="0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930" y="829874"/>
            <a:ext cx="7099981" cy="3372443"/>
          </a:xfrm>
        </p:spPr>
        <p:txBody>
          <a:bodyPr/>
          <a:lstStyle/>
          <a:p>
            <a:r>
              <a:rPr lang="en-US" dirty="0"/>
              <a:t>Can migration resolve these issues?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5216-7D47-4BB2-9609-2B2490770096}" type="slidenum">
              <a:rPr lang="en-GB" smtClean="0"/>
              <a:t>33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Natalie Jackson Demographics Ltd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2966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53CD19-A5A2-4423-8038-2E85B2D64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Nelson has increasingly gained from migration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="" xmlns:a16="http://schemas.microsoft.com/office/drawing/2014/main" id="{BB5EBAE2-54C7-4F27-A0D9-B240ADB917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01515"/>
              </p:ext>
            </p:extLst>
          </p:nvPr>
        </p:nvGraphicFramePr>
        <p:xfrm>
          <a:off x="822325" y="1536700"/>
          <a:ext cx="7543800" cy="433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F1D3F0E-CD35-443B-B7A0-E585B897A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Natalie Jackson Demographics Ltd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7DAC667-71FE-47BB-A7D0-4DB77ED97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5216-7D47-4BB2-9609-2B2490770096}" type="slidenum">
              <a:rPr lang="en-GB" smtClean="0"/>
              <a:t>34</a:t>
            </a:fld>
            <a:endParaRPr lang="en-GB"/>
          </a:p>
        </p:txBody>
      </p:sp>
      <p:pic>
        <p:nvPicPr>
          <p:cNvPr id="9" name="Content Placeholder 6">
            <a:extLst>
              <a:ext uri="{FF2B5EF4-FFF2-40B4-BE49-F238E27FC236}">
                <a16:creationId xmlns="" xmlns:a16="http://schemas.microsoft.com/office/drawing/2014/main" id="{A23AE118-C7EC-41EF-8D02-DBB0C5CD0A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344" y="5549170"/>
            <a:ext cx="1472675" cy="77356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8AE3B14-72CA-4ECE-B50E-8001C121103E}"/>
              </a:ext>
            </a:extLst>
          </p:cNvPr>
          <p:cNvSpPr/>
          <p:nvPr/>
        </p:nvSpPr>
        <p:spPr>
          <a:xfrm>
            <a:off x="602671" y="5877900"/>
            <a:ext cx="72221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Source: (Jackson and Brabyn 2017) Tai </a:t>
            </a:r>
            <a:r>
              <a:rPr lang="en-US" sz="1400" i="1" dirty="0" err="1"/>
              <a:t>Timu</a:t>
            </a:r>
            <a:r>
              <a:rPr lang="en-US" sz="1400" i="1" dirty="0"/>
              <a:t> Tangata: </a:t>
            </a:r>
            <a:r>
              <a:rPr lang="en-US" sz="1400" i="1" dirty="0" err="1"/>
              <a:t>Taihoa</a:t>
            </a:r>
            <a:r>
              <a:rPr lang="en-US" sz="1400" i="1" dirty="0"/>
              <a:t> e?</a:t>
            </a:r>
          </a:p>
        </p:txBody>
      </p:sp>
    </p:spTree>
    <p:extLst>
      <p:ext uri="{BB962C8B-B14F-4D97-AF65-F5344CB8AC3E}">
        <p14:creationId xmlns:p14="http://schemas.microsoft.com/office/powerpoint/2010/main" val="9382715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C95CBF-7948-421B-84CE-2A0BA6E8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Even HUGE migration numbers cannot prevent </a:t>
            </a:r>
            <a:r>
              <a:rPr lang="en-NZ"/>
              <a:t>structural ageing</a:t>
            </a:r>
            <a:endParaRPr lang="en-NZ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="" xmlns:a16="http://schemas.microsoft.com/office/drawing/2014/main" id="{03E8ECB7-AD6A-42E7-8E75-A1E5B8B571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857785"/>
              </p:ext>
            </p:extLst>
          </p:nvPr>
        </p:nvGraphicFramePr>
        <p:xfrm>
          <a:off x="822324" y="1536700"/>
          <a:ext cx="7842173" cy="433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67E0DD9-D80E-46D4-90FD-B3EF1511F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Natalie Jackson Demographics Ltd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38A4950-F706-4F2B-8532-7BB32FA71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5216-7D47-4BB2-9609-2B2490770096}" type="slidenum">
              <a:rPr lang="en-GB" smtClean="0"/>
              <a:t>35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C9D5FD9-A8F5-48EA-923C-4314B5E02A90}"/>
              </a:ext>
            </a:extLst>
          </p:cNvPr>
          <p:cNvSpPr txBox="1"/>
          <p:nvPr/>
        </p:nvSpPr>
        <p:spPr>
          <a:xfrm>
            <a:off x="693503" y="5893180"/>
            <a:ext cx="2872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Jackson and Cameron 2017</a:t>
            </a:r>
          </a:p>
        </p:txBody>
      </p:sp>
    </p:spTree>
    <p:extLst>
      <p:ext uri="{BB962C8B-B14F-4D97-AF65-F5344CB8AC3E}">
        <p14:creationId xmlns:p14="http://schemas.microsoft.com/office/powerpoint/2010/main" val="367222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 animBg="0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038" y="333461"/>
            <a:ext cx="7814681" cy="820432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Migration is more likely to make areas </a:t>
            </a:r>
            <a:r>
              <a:rPr lang="en-US" sz="2400" i="1" dirty="0"/>
              <a:t>older</a:t>
            </a:r>
            <a:r>
              <a:rPr lang="en-US" sz="2400" dirty="0"/>
              <a:t> rather than younger – this affects Nelson (although less than Tasman and Marlborough)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644711"/>
              </p:ext>
            </p:extLst>
          </p:nvPr>
        </p:nvGraphicFramePr>
        <p:xfrm>
          <a:off x="822960" y="1671334"/>
          <a:ext cx="7543800" cy="4271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5216-7D47-4BB2-9609-2B2490770096}" type="slidenum">
              <a:rPr lang="en-GB" smtClean="0"/>
              <a:t>36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13038" y="5642263"/>
            <a:ext cx="72164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>
                <a:solidFill>
                  <a:schemeClr val="bg1"/>
                </a:solidFill>
              </a:rPr>
              <a:t>Jackson and Brabyn (forthcoming) Age-selective migration and population ageing..</a:t>
            </a:r>
          </a:p>
        </p:txBody>
      </p:sp>
      <p:pic>
        <p:nvPicPr>
          <p:cNvPr id="10" name="Content Placeholder 6" descr="TTT-logo-CMYK-Signage:Graphics-use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8" b="6228"/>
          <a:stretch>
            <a:fillRect/>
          </a:stretch>
        </p:blipFill>
        <p:spPr>
          <a:xfrm>
            <a:off x="7672114" y="5622825"/>
            <a:ext cx="1389292" cy="63904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Natalie Jackson Demographics Ltd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02671" y="5877900"/>
            <a:ext cx="72221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Source: (Jackson and Brabyn 2017) Tai </a:t>
            </a:r>
            <a:r>
              <a:rPr lang="en-US" sz="1400" i="1" dirty="0" err="1"/>
              <a:t>Timu</a:t>
            </a:r>
            <a:r>
              <a:rPr lang="en-US" sz="1400" i="1" dirty="0"/>
              <a:t> Tangata: </a:t>
            </a:r>
            <a:r>
              <a:rPr lang="en-US" sz="1400" i="1" dirty="0" err="1"/>
              <a:t>Taihoa</a:t>
            </a:r>
            <a:r>
              <a:rPr lang="en-US" sz="1400" i="1" dirty="0"/>
              <a:t> e?</a:t>
            </a:r>
          </a:p>
        </p:txBody>
      </p:sp>
    </p:spTree>
    <p:extLst>
      <p:ext uri="{BB962C8B-B14F-4D97-AF65-F5344CB8AC3E}">
        <p14:creationId xmlns:p14="http://schemas.microsoft.com/office/powerpoint/2010/main" val="88787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TAs younger/older with migration, than without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584272"/>
              </p:ext>
            </p:extLst>
          </p:nvPr>
        </p:nvGraphicFramePr>
        <p:xfrm>
          <a:off x="415635" y="1537854"/>
          <a:ext cx="8402119" cy="435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5216-7D47-4BB2-9609-2B2490770096}" type="slidenum">
              <a:rPr lang="en-GB" smtClean="0"/>
              <a:t>37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446763" y="1975683"/>
            <a:ext cx="9411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N=66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5635" y="5596636"/>
            <a:ext cx="786851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i="1" dirty="0">
                <a:solidFill>
                  <a:schemeClr val="bg1"/>
                </a:solidFill>
              </a:rPr>
              <a:t>Jackson and Brabyn (forthcoming) Age-selective migration and population ageing.. (14 TAs younger)</a:t>
            </a:r>
          </a:p>
        </p:txBody>
      </p:sp>
      <p:pic>
        <p:nvPicPr>
          <p:cNvPr id="12" name="Content Placeholder 6" descr="TTT-logo-CMYK-Signage:Graphics-use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8" b="6228"/>
          <a:stretch>
            <a:fillRect/>
          </a:stretch>
        </p:blipFill>
        <p:spPr>
          <a:xfrm>
            <a:off x="7578044" y="5634662"/>
            <a:ext cx="1389292" cy="63904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Natalie Jackson Demographics Ltd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54626" y="5910913"/>
            <a:ext cx="68891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Source: (Jackson and Brabyn 2017) Tai </a:t>
            </a:r>
            <a:r>
              <a:rPr lang="en-US" sz="1400" i="1" dirty="0" err="1"/>
              <a:t>Timu</a:t>
            </a:r>
            <a:r>
              <a:rPr lang="en-US" sz="1400" i="1" dirty="0"/>
              <a:t> Tangata: </a:t>
            </a:r>
            <a:r>
              <a:rPr lang="en-US" sz="1400" i="1" dirty="0" err="1"/>
              <a:t>Taihoa</a:t>
            </a:r>
            <a:r>
              <a:rPr lang="en-US" sz="1400" i="1" dirty="0"/>
              <a:t> e?</a:t>
            </a:r>
          </a:p>
        </p:txBody>
      </p:sp>
    </p:spTree>
    <p:extLst>
      <p:ext uri="{BB962C8B-B14F-4D97-AF65-F5344CB8AC3E}">
        <p14:creationId xmlns:p14="http://schemas.microsoft.com/office/powerpoint/2010/main" val="188451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200" dirty="0"/>
              <a:t>There are complex interactions between net migration and natural increase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213196"/>
              </p:ext>
            </p:extLst>
          </p:nvPr>
        </p:nvGraphicFramePr>
        <p:xfrm>
          <a:off x="457199" y="1600199"/>
          <a:ext cx="7831183" cy="4402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7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744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5027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Growth</a:t>
                      </a:r>
                    </a:p>
                  </a:txBody>
                  <a:tcPr marL="7620" marR="7620" marT="762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A: Natural Increase and Net Migration are both positive</a:t>
                      </a:r>
                    </a:p>
                  </a:txBody>
                  <a:tcPr marL="7620" marR="7620" marT="762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02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B: Natural Increase offsets Net Migration Loss</a:t>
                      </a:r>
                    </a:p>
                  </a:txBody>
                  <a:tcPr marL="7620" marR="7620" marT="7620" marB="0" anchor="ctr">
                    <a:pattFill prst="lgConfetti">
                      <a:fgClr>
                        <a:srgbClr val="9BC4E5"/>
                      </a:fgClr>
                      <a:bgClr>
                        <a:srgbClr val="D48458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02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C: Net Migration Gain offsets Natural Decrease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027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Decline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D: Net Migration Gain fails to offset Natural Decrease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02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E: Natural Increase fails to offset Net Migration Loss</a:t>
                      </a:r>
                    </a:p>
                  </a:txBody>
                  <a:tcPr marL="7620" marR="7620" marT="7620" marB="0" anchor="ctr">
                    <a:solidFill>
                      <a:srgbClr val="9BC4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02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F: Natural Decrease and Net Migration Loss</a:t>
                      </a:r>
                    </a:p>
                  </a:txBody>
                  <a:tcPr marL="7620" marR="7620" marT="762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02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Zero Growth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G: Natural Increase = Net Migration Loss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502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H: Natural Decrease = Net Migration Gain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28F3-F440-4CCF-AD3C-BC6F7329B505}" type="datetime1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Jackson and Brabyn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="" xmlns:a16="http://schemas.microsoft.com/office/drawing/2014/main" id="{9E811BDB-5E97-48C8-B797-3AD598E84A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656" y="5826034"/>
            <a:ext cx="1072063" cy="56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549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Local causes of growth/decline differ, and are now changing due to ageing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1882735"/>
              </p:ext>
            </p:extLst>
          </p:nvPr>
        </p:nvGraphicFramePr>
        <p:xfrm>
          <a:off x="822723" y="1631367"/>
          <a:ext cx="8099829" cy="3811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9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14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1488">
                  <a:extLst>
                    <a:ext uri="{9D8B030D-6E8A-4147-A177-3AD203B41FA5}">
                      <a16:colId xmlns="" xmlns:a16="http://schemas.microsoft.com/office/drawing/2014/main" val="146226435"/>
                    </a:ext>
                  </a:extLst>
                </a:gridCol>
                <a:gridCol w="4714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71488">
                  <a:extLst>
                    <a:ext uri="{9D8B030D-6E8A-4147-A177-3AD203B41FA5}">
                      <a16:colId xmlns="" xmlns:a16="http://schemas.microsoft.com/office/drawing/2014/main" val="2150464473"/>
                    </a:ext>
                  </a:extLst>
                </a:gridCol>
                <a:gridCol w="4714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1488">
                  <a:extLst>
                    <a:ext uri="{9D8B030D-6E8A-4147-A177-3AD203B41FA5}">
                      <a16:colId xmlns="" xmlns:a16="http://schemas.microsoft.com/office/drawing/2014/main" val="3621630297"/>
                    </a:ext>
                  </a:extLst>
                </a:gridCol>
                <a:gridCol w="4714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71488">
                  <a:extLst>
                    <a:ext uri="{9D8B030D-6E8A-4147-A177-3AD203B41FA5}">
                      <a16:colId xmlns="" xmlns:a16="http://schemas.microsoft.com/office/drawing/2014/main" val="3753489074"/>
                    </a:ext>
                  </a:extLst>
                </a:gridCol>
                <a:gridCol w="4714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71488">
                  <a:extLst>
                    <a:ext uri="{9D8B030D-6E8A-4147-A177-3AD203B41FA5}">
                      <a16:colId xmlns="" xmlns:a16="http://schemas.microsoft.com/office/drawing/2014/main" val="2059425735"/>
                    </a:ext>
                  </a:extLst>
                </a:gridCol>
                <a:gridCol w="47148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71488">
                  <a:extLst>
                    <a:ext uri="{9D8B030D-6E8A-4147-A177-3AD203B41FA5}">
                      <a16:colId xmlns="" xmlns:a16="http://schemas.microsoft.com/office/drawing/2014/main" val="3890495761"/>
                    </a:ext>
                  </a:extLst>
                </a:gridCol>
                <a:gridCol w="47148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71488">
                  <a:extLst>
                    <a:ext uri="{9D8B030D-6E8A-4147-A177-3AD203B41FA5}">
                      <a16:colId xmlns="" xmlns:a16="http://schemas.microsoft.com/office/drawing/2014/main" val="3172914393"/>
                    </a:ext>
                  </a:extLst>
                </a:gridCol>
              </a:tblGrid>
              <a:tr h="1610452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1976-81</a:t>
                      </a:r>
                    </a:p>
                  </a:txBody>
                  <a:tcPr marL="68580" marR="68580" marT="34290" marB="3429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1981-86</a:t>
                      </a:r>
                    </a:p>
                  </a:txBody>
                  <a:tcPr marL="68580" marR="68580" marT="34290" marB="3429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1986-91</a:t>
                      </a:r>
                    </a:p>
                  </a:txBody>
                  <a:tcPr marL="68580" marR="68580" marT="34290" marB="3429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1991-06</a:t>
                      </a:r>
                    </a:p>
                  </a:txBody>
                  <a:tcPr marL="68580" marR="68580" marT="34290" marB="3429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1996-01</a:t>
                      </a:r>
                    </a:p>
                  </a:txBody>
                  <a:tcPr marL="68580" marR="68580" marT="34290" marB="3429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2001-06</a:t>
                      </a:r>
                    </a:p>
                  </a:txBody>
                  <a:tcPr marL="68580" marR="68580" marT="34290" marB="3429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2006-13</a:t>
                      </a:r>
                    </a:p>
                  </a:txBody>
                  <a:tcPr marL="68580" marR="68580" marT="34290" marB="3429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Z" sz="1600" dirty="0"/>
                    </a:p>
                  </a:txBody>
                  <a:tcPr marL="68580" marR="68580" marT="34290" marB="3429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2013-18</a:t>
                      </a:r>
                    </a:p>
                  </a:txBody>
                  <a:tcPr marL="68580" marR="68580" marT="34290" marB="3429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2018-23</a:t>
                      </a:r>
                    </a:p>
                  </a:txBody>
                  <a:tcPr marL="68580" marR="68580" marT="34290" marB="3429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2023-28</a:t>
                      </a:r>
                    </a:p>
                  </a:txBody>
                  <a:tcPr marL="68580" marR="68580" marT="34290" marB="3429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2028-33</a:t>
                      </a:r>
                    </a:p>
                  </a:txBody>
                  <a:tcPr marL="68580" marR="68580" marT="34290" marB="3429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2033-38</a:t>
                      </a:r>
                    </a:p>
                  </a:txBody>
                  <a:tcPr marL="68580" marR="68580" marT="34290" marB="3429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2038-43</a:t>
                      </a:r>
                    </a:p>
                  </a:txBody>
                  <a:tcPr marL="68580" marR="68580" marT="34290" marB="34290" vert="vert2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4983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Observed 1976-2013</a:t>
                      </a:r>
                      <a:endParaRPr lang="en-US" sz="1600" dirty="0"/>
                    </a:p>
                  </a:txBody>
                  <a:tcPr marL="68580" marR="68580" marT="34290" marB="3429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8580" marR="68580" marT="34290" marB="3429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8580" marR="68580" marT="34290" marB="3429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8580" marR="68580" marT="34290" marB="3429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8580" marR="68580" marT="34290" marB="3429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8580" marR="68580" marT="34290" marB="34290"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Projected 2013-2043 (Medium)</a:t>
                      </a:r>
                      <a:endParaRPr lang="en-US" sz="1600" dirty="0"/>
                    </a:p>
                  </a:txBody>
                  <a:tcPr marL="68580" marR="68580" marT="34290" marB="3429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8580" marR="68580" marT="34290" marB="3429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8580" marR="68580" marT="34290" marB="34290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marL="68580" marR="68580" marT="34290" marB="34290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marL="68580" marR="68580" marT="34290" marB="34290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87453046"/>
                  </a:ext>
                </a:extLst>
              </a:tr>
              <a:tr h="548799">
                <a:tc>
                  <a:txBody>
                    <a:bodyPr/>
                    <a:lstStyle/>
                    <a:p>
                      <a:r>
                        <a:rPr lang="en-US" sz="1400" b="1" dirty="0"/>
                        <a:t>NELSON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3635802"/>
                  </a:ext>
                </a:extLst>
              </a:tr>
              <a:tr h="548799">
                <a:tc>
                  <a:txBody>
                    <a:bodyPr/>
                    <a:lstStyle/>
                    <a:p>
                      <a:r>
                        <a:rPr lang="en-US" sz="1400" b="1" dirty="0"/>
                        <a:t>MARLBOROUGH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</a:t>
                      </a: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</a:t>
                      </a: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8799">
                <a:tc>
                  <a:txBody>
                    <a:bodyPr/>
                    <a:lstStyle/>
                    <a:p>
                      <a:r>
                        <a:rPr lang="en-US" sz="1400" b="1" dirty="0"/>
                        <a:t>TASMAN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5216-7D47-4BB2-9609-2B2490770096}" type="slidenum">
              <a:rPr lang="en-GB" smtClean="0"/>
              <a:t>39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72762" y="5621297"/>
            <a:ext cx="8649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GROWTH</a:t>
            </a:r>
            <a:r>
              <a:rPr lang="en-US" sz="1200" dirty="0"/>
              <a:t>: A (both positive); B (Natural increase offsets net migration loss); C (Migration gain offsets natural decrease)</a:t>
            </a:r>
          </a:p>
          <a:p>
            <a:r>
              <a:rPr lang="en-US" sz="1200" b="1" dirty="0">
                <a:solidFill>
                  <a:srgbClr val="002060"/>
                </a:solidFill>
              </a:rPr>
              <a:t>DECLINE: </a:t>
            </a:r>
            <a:r>
              <a:rPr lang="en-US" sz="1200" dirty="0"/>
              <a:t>D (Net migration gain fails to offset natural decrease); E (Natural increase fails to offset net migration loss); F (both negative)</a:t>
            </a:r>
          </a:p>
        </p:txBody>
      </p:sp>
      <p:sp>
        <p:nvSpPr>
          <p:cNvPr id="7" name="Rectangle 6"/>
          <p:cNvSpPr/>
          <p:nvPr/>
        </p:nvSpPr>
        <p:spPr>
          <a:xfrm>
            <a:off x="25653" y="5702089"/>
            <a:ext cx="739969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i="1" dirty="0">
                <a:solidFill>
                  <a:schemeClr val="bg1"/>
                </a:solidFill>
              </a:rPr>
              <a:t>Jackson and Brabyn (forthcoming) Age-selective migration and population ageing..</a:t>
            </a:r>
          </a:p>
        </p:txBody>
      </p:sp>
      <p:pic>
        <p:nvPicPr>
          <p:cNvPr id="8" name="Content Placeholder 6" descr="TTT-logo-CMYK-Signage:Graphics-use.pdf">
            <a:extLst>
              <a:ext uri="{FF2B5EF4-FFF2-40B4-BE49-F238E27FC236}">
                <a16:creationId xmlns="" xmlns:a16="http://schemas.microsoft.com/office/drawing/2014/main" id="{76ADEADF-33F3-4631-A2B4-36A99ADE4F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8" b="6228"/>
          <a:stretch>
            <a:fillRect/>
          </a:stretch>
        </p:blipFill>
        <p:spPr>
          <a:xfrm>
            <a:off x="961244" y="1775462"/>
            <a:ext cx="1389292" cy="63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5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0306" y="1610515"/>
            <a:ext cx="3595255" cy="4973443"/>
          </a:xfrm>
          <a:noFill/>
        </p:spPr>
        <p:txBody>
          <a:bodyPr>
            <a:noAutofit/>
          </a:bodyPr>
          <a:lstStyle/>
          <a:p>
            <a:r>
              <a:rPr lang="en-AU" sz="2400" b="1" dirty="0"/>
              <a:t>Population of Nelson City currently 22nd oldest of 67 Territorial Authority Areas (TAs)</a:t>
            </a:r>
            <a:br>
              <a:rPr lang="en-AU" sz="2400" b="1" dirty="0"/>
            </a:br>
            <a:r>
              <a:rPr lang="en-AU" sz="2400" b="1" dirty="0"/>
              <a:t/>
            </a:r>
            <a:br>
              <a:rPr lang="en-AU" sz="2400" b="1" dirty="0"/>
            </a:br>
            <a:r>
              <a:rPr lang="en-AU" sz="2400" b="1" dirty="0"/>
              <a:t>There is considerable ‘ageing-in-place’ along with sizeable retirement migration</a:t>
            </a:r>
            <a:br>
              <a:rPr lang="en-AU" sz="2400" b="1" dirty="0"/>
            </a:br>
            <a:r>
              <a:rPr lang="en-AU" sz="2400" b="1" dirty="0"/>
              <a:t/>
            </a:r>
            <a:br>
              <a:rPr lang="en-AU" sz="2400" b="1" dirty="0"/>
            </a:br>
            <a:r>
              <a:rPr lang="en-AU" sz="2400" b="1" dirty="0"/>
              <a:t>40% of Nelson’s growth 1996-2016 came from growth in the 65+ years population</a:t>
            </a:r>
            <a:r>
              <a:rPr lang="en-AU" sz="3200" b="1" dirty="0"/>
              <a:t/>
            </a:r>
            <a:br>
              <a:rPr lang="en-AU" sz="3200" b="1" dirty="0"/>
            </a:br>
            <a:r>
              <a:rPr lang="en-AU" sz="3200" b="1" dirty="0"/>
              <a:t/>
            </a:r>
            <a:br>
              <a:rPr lang="en-AU" sz="3200" b="1" dirty="0"/>
            </a:b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730731" y="5899601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65+ years: 18.9% (1996 = 14.1%)</a:t>
            </a:r>
          </a:p>
        </p:txBody>
      </p:sp>
      <p:sp>
        <p:nvSpPr>
          <p:cNvPr id="3" name="Rectangle 2"/>
          <p:cNvSpPr/>
          <p:nvPr/>
        </p:nvSpPr>
        <p:spPr>
          <a:xfrm>
            <a:off x="412765" y="6444704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900" i="1" dirty="0">
                <a:solidFill>
                  <a:srgbClr val="FFFFFF"/>
                </a:solidFill>
              </a:rPr>
              <a:t>Statistics </a:t>
            </a:r>
            <a:r>
              <a:rPr lang="en-NZ" sz="900" i="1" dirty="0" err="1">
                <a:solidFill>
                  <a:srgbClr val="FFFFFF"/>
                </a:solidFill>
              </a:rPr>
              <a:t>NewZealand</a:t>
            </a:r>
            <a:r>
              <a:rPr lang="en-NZ" sz="900" i="1" dirty="0">
                <a:solidFill>
                  <a:srgbClr val="FFFFFF"/>
                </a:solidFill>
              </a:rPr>
              <a:t> ERP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6213" y="6401396"/>
            <a:ext cx="3617103" cy="365125"/>
          </a:xfrm>
        </p:spPr>
        <p:txBody>
          <a:bodyPr/>
          <a:lstStyle/>
          <a:p>
            <a:r>
              <a:rPr lang="en-US"/>
              <a:t>Natalie Jackson Demographics Ltd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12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99052629"/>
              </p:ext>
            </p:extLst>
          </p:nvPr>
        </p:nvGraphicFramePr>
        <p:xfrm>
          <a:off x="3587487" y="395428"/>
          <a:ext cx="4821876" cy="5504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EF39B69-69AC-453F-8106-A12306895BEA}"/>
              </a:ext>
            </a:extLst>
          </p:cNvPr>
          <p:cNvSpPr txBox="1"/>
          <p:nvPr/>
        </p:nvSpPr>
        <p:spPr>
          <a:xfrm>
            <a:off x="280307" y="446049"/>
            <a:ext cx="3595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>
                <a:solidFill>
                  <a:schemeClr val="accent1">
                    <a:lumMod val="75000"/>
                  </a:schemeClr>
                </a:solidFill>
              </a:rPr>
              <a:t>Age Structure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3607A31B-5AC0-43EB-BA41-8ABBC8B6C209}"/>
              </a:ext>
            </a:extLst>
          </p:cNvPr>
          <p:cNvCxnSpPr>
            <a:cxnSpLocks/>
          </p:cNvCxnSpPr>
          <p:nvPr/>
        </p:nvCxnSpPr>
        <p:spPr>
          <a:xfrm flipV="1">
            <a:off x="3417791" y="2403566"/>
            <a:ext cx="2005149" cy="9179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30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297" y="262716"/>
            <a:ext cx="7386056" cy="82043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All TAs by components of growth/decline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3298"/>
              </p:ext>
            </p:extLst>
          </p:nvPr>
        </p:nvGraphicFramePr>
        <p:xfrm>
          <a:off x="822722" y="1601976"/>
          <a:ext cx="7543800" cy="4338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5216-7D47-4BB2-9609-2B2490770096}" type="slidenum">
              <a:rPr lang="en-GB" smtClean="0"/>
              <a:t>40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68357" y="5687042"/>
            <a:ext cx="754899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>
                <a:solidFill>
                  <a:schemeClr val="bg1"/>
                </a:solidFill>
              </a:rPr>
              <a:t>Source: Jackson et al. forthcoming; Stats NZ, </a:t>
            </a:r>
            <a:r>
              <a:rPr lang="en-NZ" sz="1050" i="1" dirty="0">
                <a:solidFill>
                  <a:schemeClr val="bg1"/>
                </a:solidFill>
              </a:rPr>
              <a:t>Subnational Population Projections: 2013(base)–2043 (Update)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Jackson et al forthcoming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22721" y="5996017"/>
            <a:ext cx="6409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Source: (Jackson et al) Tai </a:t>
            </a:r>
            <a:r>
              <a:rPr lang="en-US" i="1" dirty="0" err="1"/>
              <a:t>Timu</a:t>
            </a:r>
            <a:r>
              <a:rPr lang="en-US" i="1" dirty="0"/>
              <a:t> Tangata: </a:t>
            </a:r>
            <a:r>
              <a:rPr lang="en-US" i="1" dirty="0" err="1"/>
              <a:t>Taihoa</a:t>
            </a:r>
            <a:r>
              <a:rPr lang="en-US" i="1" dirty="0"/>
              <a:t> 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56FAD59-5D0C-47F6-AAE2-F7E808D83165}"/>
              </a:ext>
            </a:extLst>
          </p:cNvPr>
          <p:cNvSpPr txBox="1"/>
          <p:nvPr/>
        </p:nvSpPr>
        <p:spPr>
          <a:xfrm>
            <a:off x="1958400" y="1454400"/>
            <a:ext cx="2340000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Observed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65E06FA-5208-48C7-BAC1-C7B4F42DB83F}"/>
              </a:ext>
            </a:extLst>
          </p:cNvPr>
          <p:cNvSpPr txBox="1"/>
          <p:nvPr/>
        </p:nvSpPr>
        <p:spPr>
          <a:xfrm>
            <a:off x="5284800" y="1404000"/>
            <a:ext cx="27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Projected</a:t>
            </a:r>
          </a:p>
        </p:txBody>
      </p:sp>
      <p:pic>
        <p:nvPicPr>
          <p:cNvPr id="10" name="Content Placeholder 6" descr="TTT-logo-CMYK-Signage:Graphics-use.pdf">
            <a:extLst>
              <a:ext uri="{FF2B5EF4-FFF2-40B4-BE49-F238E27FC236}">
                <a16:creationId xmlns="" xmlns:a16="http://schemas.microsoft.com/office/drawing/2014/main" id="{22293DF4-6040-4C11-8549-D00333BC4B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8" b="6228"/>
          <a:stretch>
            <a:fillRect/>
          </a:stretch>
        </p:blipFill>
        <p:spPr>
          <a:xfrm>
            <a:off x="7578044" y="5634662"/>
            <a:ext cx="1389292" cy="63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8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7310" y="771478"/>
            <a:ext cx="7316748" cy="432048"/>
          </a:xfrm>
        </p:spPr>
        <p:txBody>
          <a:bodyPr>
            <a:noAutofit/>
          </a:bodyPr>
          <a:lstStyle/>
          <a:p>
            <a:r>
              <a:rPr lang="en-AU" sz="4000" b="1" dirty="0"/>
              <a:t>Summary/Implications for Nelson</a:t>
            </a:r>
            <a:endParaRPr lang="en-AU" sz="4000" b="1" dirty="0">
              <a:solidFill>
                <a:schemeClr val="tx1"/>
              </a:solidFill>
            </a:endParaRP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7310" y="1916832"/>
            <a:ext cx="5423448" cy="395403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NZ" sz="2000" dirty="0">
                <a:solidFill>
                  <a:schemeClr val="tx1"/>
                </a:solidFill>
              </a:rPr>
              <a:t>Nelson is assured of continued growth for the next few decades, but growth will be increasingly at 65+ years, and will slow</a:t>
            </a:r>
          </a:p>
          <a:p>
            <a:pPr marL="457200" indent="-457200">
              <a:buFont typeface="+mj-lt"/>
              <a:buAutoNum type="arabicPeriod"/>
            </a:pPr>
            <a:r>
              <a:rPr lang="en-NZ" sz="2000" dirty="0">
                <a:solidFill>
                  <a:schemeClr val="tx1"/>
                </a:solidFill>
              </a:rPr>
              <a:t>Being one of the older/faster ageing areas means that many other areas are younger, with potential migrant and labour supply</a:t>
            </a:r>
          </a:p>
          <a:p>
            <a:pPr marL="457200" indent="-457200">
              <a:buFont typeface="+mj-lt"/>
              <a:buAutoNum type="arabicPeriod"/>
            </a:pPr>
            <a:r>
              <a:rPr lang="en-NZ" sz="2000" dirty="0">
                <a:solidFill>
                  <a:schemeClr val="tx1"/>
                </a:solidFill>
              </a:rPr>
              <a:t>However contiguous location with [older]  Marlborough and Tasman (and Buller, Hurunui) will make increasing local supply difficult</a:t>
            </a:r>
          </a:p>
          <a:p>
            <a:pPr marL="457200" indent="-457200">
              <a:buFont typeface="+mj-lt"/>
              <a:buAutoNum type="arabicPeriod"/>
            </a:pPr>
            <a:r>
              <a:rPr lang="en-NZ" sz="2000" dirty="0">
                <a:solidFill>
                  <a:schemeClr val="tx1"/>
                </a:solidFill>
              </a:rPr>
              <a:t>Older and younger areas alike will compete with Nelson for migrants/labour supply</a:t>
            </a:r>
          </a:p>
          <a:p>
            <a:pPr marL="457200" indent="-457200">
              <a:buFont typeface="+mj-lt"/>
              <a:buAutoNum type="arabicPeriod"/>
            </a:pPr>
            <a:r>
              <a:rPr lang="en-NZ" sz="2000" dirty="0">
                <a:solidFill>
                  <a:schemeClr val="tx1"/>
                </a:solidFill>
              </a:rPr>
              <a:t>Ageing will affect EVERYTHING and needs to be built into all aspects of planning</a:t>
            </a:r>
          </a:p>
          <a:p>
            <a:pPr marL="457200" indent="-457200">
              <a:buFont typeface="+mj-lt"/>
              <a:buAutoNum type="arabicPeriod"/>
            </a:pPr>
            <a:endParaRPr lang="en-NZ" sz="28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nojackso\AppData\Local\Microsoft\Windows\Temporary Internet Files\Content.IE5\A78IKNUZ\MC9001993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2370" y="2190966"/>
            <a:ext cx="2687105" cy="2362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110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 bldLvl="3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  <a:p>
            <a:r>
              <a:rPr lang="en-US" dirty="0"/>
              <a:t>Enquiries welcome</a:t>
            </a:r>
          </a:p>
          <a:p>
            <a:endParaRPr lang="en-US" dirty="0"/>
          </a:p>
          <a:p>
            <a:r>
              <a:rPr lang="en-NZ" dirty="0"/>
              <a:t>Email: 	</a:t>
            </a:r>
            <a:r>
              <a:rPr lang="en-NZ" dirty="0">
                <a:hlinkClick r:id="rId3"/>
              </a:rPr>
              <a:t>demographics@nataliejackson.net</a:t>
            </a:r>
            <a:endParaRPr lang="en-NZ" dirty="0"/>
          </a:p>
          <a:p>
            <a:pPr marL="150876" lvl="1" indent="0">
              <a:buNone/>
            </a:pPr>
            <a:endParaRPr lang="en-NZ" dirty="0"/>
          </a:p>
          <a:p>
            <a:r>
              <a:rPr lang="en-NZ" dirty="0"/>
              <a:t>Website: </a:t>
            </a:r>
            <a:r>
              <a:rPr lang="en-NZ" dirty="0">
                <a:hlinkClick r:id="rId4"/>
              </a:rPr>
              <a:t>www.nataliejackson.net</a:t>
            </a:r>
            <a:r>
              <a:rPr lang="en-NZ" dirty="0"/>
              <a:t> 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34" y="3377565"/>
            <a:ext cx="2400300" cy="1001504"/>
          </a:xfrm>
        </p:spPr>
        <p:txBody>
          <a:bodyPr/>
          <a:lstStyle/>
          <a:p>
            <a:r>
              <a:rPr lang="en-US" dirty="0"/>
              <a:t>Planning for a changing world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5216-7D47-4BB2-9609-2B2490770096}" type="slidenum">
              <a:rPr lang="en-GB" smtClean="0"/>
              <a:t>42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859" y="3734753"/>
            <a:ext cx="3336131" cy="185737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Natalie Jackson Demographics Ltd</a:t>
            </a:r>
          </a:p>
        </p:txBody>
      </p:sp>
    </p:spTree>
    <p:extLst>
      <p:ext uri="{BB962C8B-B14F-4D97-AF65-F5344CB8AC3E}">
        <p14:creationId xmlns:p14="http://schemas.microsoft.com/office/powerpoint/2010/main" val="4256413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64" y="390391"/>
            <a:ext cx="7831643" cy="766763"/>
          </a:xfrm>
          <a:noFill/>
        </p:spPr>
        <p:txBody>
          <a:bodyPr>
            <a:noAutofit/>
          </a:bodyPr>
          <a:lstStyle/>
          <a:p>
            <a:r>
              <a:rPr lang="en-AU" sz="3200" b="1" dirty="0"/>
              <a:t>Nelson slightly younger than Tasman and Marlborough (and Buller, Hurunui)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3" y="5989571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65+ years: 20.3% (1996 = 12.3%)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2254" y="5914683"/>
            <a:ext cx="3611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65+ years: 22.3% (1996 = 14.2%)</a:t>
            </a: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15706803"/>
              </p:ext>
            </p:extLst>
          </p:nvPr>
        </p:nvGraphicFramePr>
        <p:xfrm>
          <a:off x="4716017" y="1628800"/>
          <a:ext cx="37084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412765" y="6444704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900" i="1" dirty="0">
                <a:solidFill>
                  <a:srgbClr val="FFFFFF"/>
                </a:solidFill>
              </a:rPr>
              <a:t>Statistics </a:t>
            </a:r>
            <a:r>
              <a:rPr lang="en-NZ" sz="900" i="1" dirty="0" err="1">
                <a:solidFill>
                  <a:srgbClr val="FFFFFF"/>
                </a:solidFill>
              </a:rPr>
              <a:t>NewZealand</a:t>
            </a:r>
            <a:r>
              <a:rPr lang="en-NZ" sz="900" i="1" dirty="0">
                <a:solidFill>
                  <a:srgbClr val="FFFFFF"/>
                </a:solidFill>
              </a:rPr>
              <a:t> ERP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6213" y="6401396"/>
            <a:ext cx="3617103" cy="365125"/>
          </a:xfrm>
        </p:spPr>
        <p:txBody>
          <a:bodyPr/>
          <a:lstStyle/>
          <a:p>
            <a:r>
              <a:rPr lang="en-US"/>
              <a:t>Natalie Jackson Demographics Ltd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2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40924035"/>
              </p:ext>
            </p:extLst>
          </p:nvPr>
        </p:nvGraphicFramePr>
        <p:xfrm>
          <a:off x="412765" y="1525075"/>
          <a:ext cx="370840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0806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64" y="390391"/>
            <a:ext cx="7831643" cy="766763"/>
          </a:xfrm>
          <a:noFill/>
        </p:spPr>
        <p:txBody>
          <a:bodyPr>
            <a:noAutofit/>
          </a:bodyPr>
          <a:lstStyle/>
          <a:p>
            <a:r>
              <a:rPr lang="en-AU" sz="3200" b="1" dirty="0"/>
              <a:t>Age structures and rates of structural ageing differ greatly across the country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3" y="5989571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65+ years: 11.8% (1996 = 10.1%)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2254" y="5914683"/>
            <a:ext cx="3611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65+ years: 10.1% (1996 = 8.6%)</a:t>
            </a: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2935722"/>
              </p:ext>
            </p:extLst>
          </p:nvPr>
        </p:nvGraphicFramePr>
        <p:xfrm>
          <a:off x="4716017" y="1628800"/>
          <a:ext cx="37084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412765" y="6444704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900" i="1" dirty="0">
                <a:solidFill>
                  <a:srgbClr val="FFFFFF"/>
                </a:solidFill>
              </a:rPr>
              <a:t>Statistics </a:t>
            </a:r>
            <a:r>
              <a:rPr lang="en-NZ" sz="900" i="1" dirty="0" err="1">
                <a:solidFill>
                  <a:srgbClr val="FFFFFF"/>
                </a:solidFill>
              </a:rPr>
              <a:t>NewZealand</a:t>
            </a:r>
            <a:r>
              <a:rPr lang="en-NZ" sz="900" i="1" dirty="0">
                <a:solidFill>
                  <a:srgbClr val="FFFFFF"/>
                </a:solidFill>
              </a:rPr>
              <a:t> ERP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6213" y="6401396"/>
            <a:ext cx="3617103" cy="365125"/>
          </a:xfrm>
        </p:spPr>
        <p:txBody>
          <a:bodyPr/>
          <a:lstStyle/>
          <a:p>
            <a:r>
              <a:rPr lang="en-US"/>
              <a:t>Natalie Jackson Demographics Ltd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12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49967098"/>
              </p:ext>
            </p:extLst>
          </p:nvPr>
        </p:nvGraphicFramePr>
        <p:xfrm>
          <a:off x="412765" y="1525075"/>
          <a:ext cx="370840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9081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What does it mean to age ‘structurally’?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700" dirty="0"/>
              <a:t>Population ageing in four dimensions:</a:t>
            </a:r>
            <a:endParaRPr lang="en-US" sz="2700" u="sng" dirty="0"/>
          </a:p>
          <a:p>
            <a:pPr lvl="4">
              <a:buFont typeface="Wingdings" panose="05000000000000000000" pitchFamily="2" charset="2"/>
              <a:buChar char="q"/>
            </a:pPr>
            <a:r>
              <a:rPr lang="en-US" sz="2250" dirty="0">
                <a:solidFill>
                  <a:schemeClr val="tx1"/>
                </a:solidFill>
              </a:rPr>
              <a:t>Increased numbers at older ages due to increasing longevity = ‘numerical ageing’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en-US" sz="2250" dirty="0">
                <a:solidFill>
                  <a:schemeClr val="tx1"/>
                </a:solidFill>
              </a:rPr>
              <a:t>Increased proportions at older ages due to declining birth rates + numerical ageing = ‘structural ageing’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en-US" sz="2250" dirty="0">
                <a:solidFill>
                  <a:schemeClr val="tx1"/>
                </a:solidFill>
              </a:rPr>
              <a:t>Structural ageing reduces ‘natural increase’ 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en-US" sz="2250" dirty="0">
                <a:solidFill>
                  <a:schemeClr val="tx1"/>
                </a:solidFill>
              </a:rPr>
              <a:t>More elderly than children &gt;&gt; more deaths than births &gt;&gt; natural </a:t>
            </a:r>
            <a:r>
              <a:rPr lang="en-US" sz="2250" i="1" dirty="0">
                <a:solidFill>
                  <a:schemeClr val="tx1"/>
                </a:solidFill>
              </a:rPr>
              <a:t>decrease</a:t>
            </a:r>
            <a:r>
              <a:rPr lang="en-US" sz="2250" dirty="0">
                <a:solidFill>
                  <a:schemeClr val="tx1"/>
                </a:solidFill>
              </a:rPr>
              <a:t> &gt;&gt; end of growth &gt;&gt; depopulation</a:t>
            </a:r>
            <a:endParaRPr lang="en-US" sz="2700" dirty="0"/>
          </a:p>
          <a:p>
            <a:r>
              <a:rPr lang="en-US" sz="2700" dirty="0"/>
              <a:t>Structural ageing and the ending of growth </a:t>
            </a:r>
            <a:r>
              <a:rPr lang="en-US" sz="2700" i="1" dirty="0"/>
              <a:t>may be accelerated</a:t>
            </a:r>
            <a:r>
              <a:rPr lang="en-US" sz="2700" dirty="0"/>
              <a:t> by migration</a:t>
            </a:r>
          </a:p>
          <a:p>
            <a:pPr lvl="1"/>
            <a:r>
              <a:rPr lang="en-US" sz="2250" dirty="0"/>
              <a:t>Migration-driven loss of young adults/gain of retirees accelerates structural ageing, hastens the end of natural increase – both are directly affecting Nelson City and surrounding districts</a:t>
            </a:r>
          </a:p>
          <a:p>
            <a:endParaRPr lang="en-US" sz="2700" dirty="0"/>
          </a:p>
          <a:p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5216-7D47-4BB2-9609-2B2490770096}" type="slidenum">
              <a:rPr lang="en-GB" smtClean="0"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Natalie Jackson Demographics Ltd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71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987" y="564060"/>
            <a:ext cx="6988604" cy="820432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Nelson already has more elderly than children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8526401"/>
              </p:ext>
            </p:extLst>
          </p:nvPr>
        </p:nvGraphicFramePr>
        <p:xfrm>
          <a:off x="822722" y="1647321"/>
          <a:ext cx="7543800" cy="4431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5216-7D47-4BB2-9609-2B2490770096}" type="slidenum">
              <a:rPr lang="en-GB" smtClean="0"/>
              <a:t>8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563957" y="2478232"/>
            <a:ext cx="16521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Observed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54649" y="2502955"/>
            <a:ext cx="16053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Projected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5246" y="5689126"/>
            <a:ext cx="73333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 i="1" dirty="0">
                <a:solidFill>
                  <a:schemeClr val="bg1"/>
                </a:solidFill>
              </a:rPr>
              <a:t>Source:  Statistics New Zealand,  Estimated Resident Population;(1996-2013) ;Subnational Population Projections: 2013(base)–2043 (Update)</a:t>
            </a:r>
            <a:endParaRPr lang="en-NZ" sz="900" dirty="0">
              <a:solidFill>
                <a:schemeClr val="bg1"/>
              </a:solidFill>
            </a:endParaRPr>
          </a:p>
          <a:p>
            <a:endParaRPr lang="en-NZ" sz="900" i="1" dirty="0">
              <a:solidFill>
                <a:schemeClr val="bg1"/>
              </a:solidFill>
            </a:endParaRPr>
          </a:p>
          <a:p>
            <a:endParaRPr lang="en-NZ" sz="900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Natalie Jackson Demographics Ltd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26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F2050D-93EA-4A1A-A33F-D80F2BB10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The 65+ population will account for </a:t>
            </a:r>
            <a:r>
              <a:rPr lang="en-NZ" u="sng" dirty="0"/>
              <a:t>all </a:t>
            </a:r>
            <a:r>
              <a:rPr lang="en-NZ" dirty="0"/>
              <a:t>of Nelson’s future growth (+ surrounds)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="" xmlns:a16="http://schemas.microsoft.com/office/drawing/2014/main" id="{3D5CBA7A-1DBD-4958-ADD2-33C040F49B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605371"/>
              </p:ext>
            </p:extLst>
          </p:nvPr>
        </p:nvGraphicFramePr>
        <p:xfrm>
          <a:off x="822325" y="1536700"/>
          <a:ext cx="7543800" cy="433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9BF40A3-219E-46E9-BD6E-85A4A5BED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Natalie Jackson Demographics Ltd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3C6F331-7180-483D-BC3A-875DEDE3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5216-7D47-4BB2-9609-2B249077009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71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 animBg="0"/>
        </p:bldSub>
      </p:bldGraphic>
    </p:bldLst>
  </p:timing>
</p:sld>
</file>

<file path=ppt/theme/theme1.xml><?xml version="1.0" encoding="utf-8"?>
<a:theme xmlns:a="http://schemas.openxmlformats.org/drawingml/2006/main" name="Retrospect">
  <a:themeElements>
    <a:clrScheme name="Custom 3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C00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8D422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 Powerpoint template master" id="{58AEA2A8-205D-44A8-8C5C-4CF0D238AF66}" vid="{7EF372B2-AC33-42CB-A0D7-1AB1791E80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4363</TotalTime>
  <Words>1833</Words>
  <Application>Microsoft Office PowerPoint</Application>
  <PresentationFormat>On-screen Show (4:3)</PresentationFormat>
  <Paragraphs>383</Paragraphs>
  <Slides>42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Courier New</vt:lpstr>
      <vt:lpstr>Tahoma</vt:lpstr>
      <vt:lpstr>Tw Cen MT</vt:lpstr>
      <vt:lpstr>Wingdings</vt:lpstr>
      <vt:lpstr>Retrospect</vt:lpstr>
      <vt:lpstr>Nelson City – Overview of Demographic Trends </vt:lpstr>
      <vt:lpstr>Outline</vt:lpstr>
      <vt:lpstr>Nelson City – one of NZ’s ‘older’ TAs</vt:lpstr>
      <vt:lpstr>Population of Nelson City currently 22nd oldest of 67 Territorial Authority Areas (TAs)  There is considerable ‘ageing-in-place’ along with sizeable retirement migration  40% of Nelson’s growth 1996-2016 came from growth in the 65+ years population  </vt:lpstr>
      <vt:lpstr>Nelson slightly younger than Tasman and Marlborough (and Buller, Hurunui)</vt:lpstr>
      <vt:lpstr>Age structures and rates of structural ageing differ greatly across the country</vt:lpstr>
      <vt:lpstr>What does it mean to age ‘structurally’?</vt:lpstr>
      <vt:lpstr>Nelson already has more elderly than children</vt:lpstr>
      <vt:lpstr>The 65+ population will account for all of Nelson’s future growth (+ surrounds)</vt:lpstr>
      <vt:lpstr>Summary – Nelson’s ageing in context</vt:lpstr>
      <vt:lpstr>Nelson City – has been growing steadily + recent increase in growth rate </vt:lpstr>
      <vt:lpstr>PowerPoint Presentation</vt:lpstr>
      <vt:lpstr>Nelson’s growth is projected to level off around 2030</vt:lpstr>
      <vt:lpstr>Most of Nelson’s growth has been from migration</vt:lpstr>
      <vt:lpstr>Nelson made a ‘novel’ gain from the Canterbury earthquakes</vt:lpstr>
      <vt:lpstr>Most of Nelson’s migrants are families with children, and increasingly retirees; Nelson loses its young</vt:lpstr>
      <vt:lpstr>Nelson is not alone in losing its young</vt:lpstr>
      <vt:lpstr>PowerPoint Presentation</vt:lpstr>
      <vt:lpstr>PowerPoint Presentation</vt:lpstr>
      <vt:lpstr>Until recently, the vast majority of Nelson’s migrants were ‘internal’</vt:lpstr>
      <vt:lpstr>Nelson consistently loses population to Tasman, gains it from Marlborough</vt:lpstr>
      <vt:lpstr>PowerPoint Presentation</vt:lpstr>
      <vt:lpstr>PowerPoint Presentation</vt:lpstr>
      <vt:lpstr>Ageing and labour supply</vt:lpstr>
      <vt:lpstr>Most TAs will soon have more elderly than children (65+ : 0-14 years); Marlborough, Nelson and Tasman already among them</vt:lpstr>
      <vt:lpstr> Most TAs already have more people at labour market exit age (60-69 years) than entry age (20-29 years); Nelson, Marlborough and Tasman among them</vt:lpstr>
      <vt:lpstr>Local labour market supply is unlikely to grow appreciably</vt:lpstr>
      <vt:lpstr>PowerPoint Presentation</vt:lpstr>
      <vt:lpstr>Ageing and housing</vt:lpstr>
      <vt:lpstr>Ageing and housing</vt:lpstr>
      <vt:lpstr>Household size</vt:lpstr>
      <vt:lpstr>Housing tenure is changing</vt:lpstr>
      <vt:lpstr>Can migration resolve these issues?</vt:lpstr>
      <vt:lpstr>Nelson has increasingly gained from migration</vt:lpstr>
      <vt:lpstr>Even HUGE migration numbers cannot prevent structural ageing</vt:lpstr>
      <vt:lpstr>Migration is more likely to make areas older rather than younger – this affects Nelson (although less than Tasman and Marlborough)</vt:lpstr>
      <vt:lpstr>TAs younger/older with migration, than without </vt:lpstr>
      <vt:lpstr>There are complex interactions between net migration and natural increase</vt:lpstr>
      <vt:lpstr>Local causes of growth/decline differ, and are now changing due to ageing</vt:lpstr>
      <vt:lpstr>All TAs by components of growth/decline</vt:lpstr>
      <vt:lpstr>Summary/Implications for Nelson</vt:lpstr>
      <vt:lpstr>Planning for a changing world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Jackson and Rachael McMillan</dc:creator>
  <cp:lastModifiedBy>Nicky Mcdonald</cp:lastModifiedBy>
  <cp:revision>681</cp:revision>
  <cp:lastPrinted>2017-09-26T02:34:00Z</cp:lastPrinted>
  <dcterms:created xsi:type="dcterms:W3CDTF">2014-05-22T22:30:55Z</dcterms:created>
  <dcterms:modified xsi:type="dcterms:W3CDTF">2017-09-26T18:56:10Z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A1837562</vt:lpwstr>
  </property>
  <property fmtid="{D5CDD505-2E9C-101B-9397-08002B2CF9AE}" pid="4" name="Objective-Title">
    <vt:lpwstr>27 September 2017 Dr Natalie Jackson public presentation</vt:lpwstr>
  </property>
  <property fmtid="{D5CDD505-2E9C-101B-9397-08002B2CF9AE}" pid="5" name="Objective-Comment">
    <vt:lpwstr/>
  </property>
  <property fmtid="{D5CDD505-2E9C-101B-9397-08002B2CF9AE}" pid="6" name="Objective-CreationStamp">
    <vt:filetime>2017-09-26T02:35:13Z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2017-09-26T18:56:15Z</vt:filetime>
  </property>
  <property fmtid="{D5CDD505-2E9C-101B-9397-08002B2CF9AE}" pid="10" name="Objective-ModificationStamp">
    <vt:filetime>2017-09-26T18:56:16Z</vt:filetime>
  </property>
  <property fmtid="{D5CDD505-2E9C-101B-9397-08002B2CF9AE}" pid="11" name="Objective-Owner">
    <vt:lpwstr>Nicky McDonald</vt:lpwstr>
  </property>
  <property fmtid="{D5CDD505-2E9C-101B-9397-08002B2CF9AE}" pid="12" name="Objective-Path">
    <vt:lpwstr>TARDIS:Governance:Council Policy:Best Practice - Policy, Procedures, Guidelines, Strategy:</vt:lpwstr>
  </property>
  <property fmtid="{D5CDD505-2E9C-101B-9397-08002B2CF9AE}" pid="13" name="Objective-Parent">
    <vt:lpwstr>Best Practice - Policy, Procedures, Guidelines, Strategy</vt:lpwstr>
  </property>
  <property fmtid="{D5CDD505-2E9C-101B-9397-08002B2CF9AE}" pid="14" name="Objective-State">
    <vt:lpwstr>Published</vt:lpwstr>
  </property>
  <property fmtid="{D5CDD505-2E9C-101B-9397-08002B2CF9AE}" pid="15" name="Objective-Version">
    <vt:lpwstr>3.0</vt:lpwstr>
  </property>
  <property fmtid="{D5CDD505-2E9C-101B-9397-08002B2CF9AE}" pid="16" name="Objective-VersionNumber">
    <vt:r8>4</vt:r8>
  </property>
  <property fmtid="{D5CDD505-2E9C-101B-9397-08002B2CF9AE}" pid="17" name="Objective-VersionComment">
    <vt:lpwstr/>
  </property>
  <property fmtid="{D5CDD505-2E9C-101B-9397-08002B2CF9AE}" pid="18" name="Objective-FileNumber">
    <vt:lpwstr>GOV-04-01</vt:lpwstr>
  </property>
  <property fmtid="{D5CDD505-2E9C-101B-9397-08002B2CF9AE}" pid="19" name="Objective-Classification">
    <vt:lpwstr>[Inherited - Council]</vt:lpwstr>
  </property>
  <property fmtid="{D5CDD505-2E9C-101B-9397-08002B2CF9AE}" pid="20" name="Objective-Caveats">
    <vt:lpwstr/>
  </property>
  <property fmtid="{D5CDD505-2E9C-101B-9397-08002B2CF9AE}" pid="21" name="Objective-Policy - Procedures - Plan Sub Type [system]">
    <vt:lpwstr>Council</vt:lpwstr>
  </property>
  <property fmtid="{D5CDD505-2E9C-101B-9397-08002B2CF9AE}" pid="22" name="Objective-Contract Number [system]">
    <vt:lpwstr/>
  </property>
  <property fmtid="{D5CDD505-2E9C-101B-9397-08002B2CF9AE}" pid="23" name="Objective-Project ID [system]">
    <vt:lpwstr/>
  </property>
  <property fmtid="{D5CDD505-2E9C-101B-9397-08002B2CF9AE}" pid="24" name="Objective-Service Request Id [system]">
    <vt:lpwstr/>
  </property>
  <property fmtid="{D5CDD505-2E9C-101B-9397-08002B2CF9AE}" pid="25" name="Objective-Organisation [system]">
    <vt:lpwstr/>
  </property>
  <property fmtid="{D5CDD505-2E9C-101B-9397-08002B2CF9AE}" pid="26" name="Objective-NCS Reference Number [system]">
    <vt:lpwstr/>
  </property>
  <property fmtid="{D5CDD505-2E9C-101B-9397-08002B2CF9AE}" pid="27" name="Objective-NCS System Area [system]">
    <vt:lpwstr/>
  </property>
  <property fmtid="{D5CDD505-2E9C-101B-9397-08002B2CF9AE}" pid="28" name="Objective-PPR Links [system]">
    <vt:lpwstr/>
  </property>
  <property fmtid="{D5CDD505-2E9C-101B-9397-08002B2CF9AE}" pid="29" name="Objective-Review By [system]">
    <vt:filetime>2017-08-22T11:00:00Z</vt:filetime>
  </property>
  <property fmtid="{D5CDD505-2E9C-101B-9397-08002B2CF9AE}" pid="30" name="Objective-Reviewer [system]">
    <vt:lpwstr/>
  </property>
  <property fmtid="{D5CDD505-2E9C-101B-9397-08002B2CF9AE}" pid="31" name="Objective-Department [system]">
    <vt:lpwstr>Senior Leadership Team</vt:lpwstr>
  </property>
</Properties>
</file>